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removePersonalInfoOnSave="1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477" r:id="rId5"/>
    <p:sldId id="644" r:id="rId6"/>
    <p:sldId id="647" r:id="rId7"/>
    <p:sldId id="696" r:id="rId8"/>
    <p:sldId id="342" r:id="rId9"/>
    <p:sldId id="648" r:id="rId10"/>
    <p:sldId id="651" r:id="rId11"/>
    <p:sldId id="649" r:id="rId12"/>
    <p:sldId id="656" r:id="rId13"/>
    <p:sldId id="657" r:id="rId14"/>
    <p:sldId id="653" r:id="rId15"/>
    <p:sldId id="654" r:id="rId16"/>
    <p:sldId id="655" r:id="rId17"/>
    <p:sldId id="658" r:id="rId18"/>
    <p:sldId id="660" r:id="rId19"/>
    <p:sldId id="665" r:id="rId20"/>
    <p:sldId id="662" r:id="rId21"/>
    <p:sldId id="663" r:id="rId22"/>
    <p:sldId id="659" r:id="rId23"/>
    <p:sldId id="669" r:id="rId24"/>
    <p:sldId id="674" r:id="rId25"/>
    <p:sldId id="676" r:id="rId26"/>
    <p:sldId id="672" r:id="rId27"/>
    <p:sldId id="677" r:id="rId28"/>
    <p:sldId id="678" r:id="rId29"/>
    <p:sldId id="695" r:id="rId30"/>
    <p:sldId id="681" r:id="rId31"/>
    <p:sldId id="682" r:id="rId32"/>
    <p:sldId id="683" r:id="rId33"/>
    <p:sldId id="684" r:id="rId34"/>
    <p:sldId id="685" r:id="rId35"/>
    <p:sldId id="686" r:id="rId36"/>
    <p:sldId id="687" r:id="rId37"/>
    <p:sldId id="688" r:id="rId38"/>
    <p:sldId id="694" r:id="rId39"/>
    <p:sldId id="689" r:id="rId40"/>
    <p:sldId id="690" r:id="rId41"/>
    <p:sldId id="680" r:id="rId42"/>
  </p:sldIdLst>
  <p:sldSz cx="9144000" cy="5143500" type="screen16x9"/>
  <p:notesSz cx="9947275" cy="6858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0" name="新课标第一网" initials="新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>
        <p:scale>
          <a:sx n="93" d="100"/>
          <a:sy n="93" d="100"/>
        </p:scale>
        <p:origin x="2340" y="1134"/>
      </p:cViewPr>
      <p:guideLst>
        <p:guide orient="horz" pos="1510"/>
        <p:guide pos="295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tags" Target="tags/tag48.xml" /><Relationship Id="rId44" Type="http://schemas.openxmlformats.org/officeDocument/2006/relationships/presProps" Target="presProps.xml" /><Relationship Id="rId45" Type="http://schemas.openxmlformats.org/officeDocument/2006/relationships/viewProps" Target="viewProps.xml" /><Relationship Id="rId46" Type="http://schemas.openxmlformats.org/officeDocument/2006/relationships/theme" Target="theme/theme1.xml" /><Relationship Id="rId47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5.png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5.png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8.png" /><Relationship Id="rId2" Type="http://schemas.openxmlformats.org/officeDocument/2006/relationships/image" Target="../media/image39.png" /><Relationship Id="rId3" Type="http://schemas.openxmlformats.org/officeDocument/2006/relationships/image" Target="../media/image40.png" /><Relationship Id="rId4" Type="http://schemas.openxmlformats.org/officeDocument/2006/relationships/image" Target="../media/image42.png" /><Relationship Id="rId5" Type="http://schemas.openxmlformats.org/officeDocument/2006/relationships/image" Target="../media/image43.png" /><Relationship Id="rId6" Type="http://schemas.openxmlformats.org/officeDocument/2006/relationships/image" Target="../media/image44.png" /><Relationship Id="rId7" Type="http://schemas.openxmlformats.org/officeDocument/2006/relationships/image" Target="../media/image35.png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29996-E027-4A20-BB1E-C7EEEEC2DB2C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11</a:t>
            </a:fld>
            <a:endParaRPr lang="en-US" altLang="zh-CN" sz="1200"/>
          </a:p>
        </p:txBody>
      </p:sp>
      <p:sp>
        <p:nvSpPr>
          <p:cNvPr id="37891" name="Rectangle 2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37892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12</a:t>
            </a:fld>
            <a:endParaRPr lang="en-US" altLang="zh-CN" sz="1200"/>
          </a:p>
        </p:txBody>
      </p:sp>
      <p:sp>
        <p:nvSpPr>
          <p:cNvPr id="38915" name="Rectangle 2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38916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5547B9-86BF-41ED-B204-9DDFEBA6B98A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.xml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.xml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fade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med">
    <p:fade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med">
    <p:fade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med">
    <p:fade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x">
  <p:cSld name="1_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8" y="273726"/>
            <a:ext cx="7886701" cy="997827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  <a:endParaRPr sz="4400"/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8" y="1263595"/>
            <a:ext cx="3868739" cy="619067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  <a:endParaRPr sz="2400" b="1"/>
          </a:p>
          <a:p>
            <a:pPr lvl="1">
              <a:defRPr sz="1800" b="0"/>
            </a:pPr>
            <a:r>
              <a:rPr sz="2400" b="1"/>
              <a:t>正文级别 2</a:t>
            </a:r>
            <a:endParaRPr sz="2400" b="1"/>
          </a:p>
          <a:p>
            <a:pPr lvl="2">
              <a:defRPr sz="1800" b="0"/>
            </a:pPr>
            <a:r>
              <a:rPr sz="2400" b="1"/>
              <a:t>正文级别 3</a:t>
            </a:r>
            <a:endParaRPr sz="2400" b="1"/>
          </a:p>
          <a:p>
            <a:pPr lvl="3">
              <a:defRPr sz="1800" b="0"/>
            </a:pPr>
            <a:r>
              <a:rPr sz="2400" b="1"/>
              <a:t>正文级别 4</a:t>
            </a:r>
            <a:endParaRPr sz="2400" b="1"/>
          </a:p>
          <a:p>
            <a:pPr lvl="4">
              <a:defRPr sz="1800" b="0"/>
            </a:pPr>
            <a:r>
              <a:rPr sz="2400" b="1"/>
              <a:t>正文级别 5</a:t>
            </a:r>
            <a:endParaRPr sz="2400" b="1"/>
          </a:p>
        </p:txBody>
      </p:sp>
      <p:grpSp>
        <p:nvGrpSpPr>
          <p:cNvPr id="2" name="组合 3"/>
          <p:cNvGrpSpPr/>
          <p:nvPr userDrawn="1"/>
        </p:nvGrpSpPr>
        <p:grpSpPr>
          <a:xfrm>
            <a:off x="7864747" y="126791"/>
            <a:ext cx="1135204" cy="342204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6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zoom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8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zoom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ct val="0"/>
              </a:spcBef>
              <a:spcAft>
                <a:spcPct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t/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ct val="0"/>
              </a:spcBef>
              <a:spcAft>
                <a:spcPct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ct val="0"/>
              </a:spcBef>
              <a:spcAft>
                <a:spcPct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t/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/>
        </p:nvSpPr>
        <p:spPr>
          <a:xfrm flipV="1">
            <a:off x="0" y="0"/>
            <a:ext cx="9144000" cy="452780"/>
          </a:xfrm>
          <a:prstGeom prst="rect">
            <a:avLst/>
          </a:prstGeom>
          <a:gradFill>
            <a:gsLst>
              <a:gs pos="100000">
                <a:srgbClr val="0070C0"/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prstGeom prst="parallelogram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slow">
    <p:random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png" /><Relationship Id="rId4" Type="http://schemas.openxmlformats.org/officeDocument/2006/relationships/tags" Target="../tags/tag4.xml" /><Relationship Id="rId5" Type="http://schemas.openxmlformats.org/officeDocument/2006/relationships/tags" Target="../tags/tag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gif" /><Relationship Id="rId3" Type="http://schemas.openxmlformats.org/officeDocument/2006/relationships/tags" Target="../tags/tag1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NULL" TargetMode="External" /><Relationship Id="rId3" Type="http://schemas.openxmlformats.org/officeDocument/2006/relationships/image" Target="../media/image19.jpeg" /><Relationship Id="rId4" Type="http://schemas.openxmlformats.org/officeDocument/2006/relationships/tags" Target="../tags/tag23.xml" /><Relationship Id="rId5" Type="http://schemas.openxmlformats.org/officeDocument/2006/relationships/audio" Target="../media/audio22.wav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20.png" /><Relationship Id="rId4" Type="http://schemas.openxmlformats.org/officeDocument/2006/relationships/tags" Target="../tags/tag2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jpeg" /><Relationship Id="rId3" Type="http://schemas.openxmlformats.org/officeDocument/2006/relationships/image" Target="../media/image22.jpeg" /><Relationship Id="rId4" Type="http://schemas.openxmlformats.org/officeDocument/2006/relationships/tags" Target="../tags/tag2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jpeg" /><Relationship Id="rId3" Type="http://schemas.openxmlformats.org/officeDocument/2006/relationships/image" Target="../media/image24.png" /><Relationship Id="rId4" Type="http://schemas.openxmlformats.org/officeDocument/2006/relationships/tags" Target="../tags/tag2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gif" /><Relationship Id="rId4" Type="http://schemas.openxmlformats.org/officeDocument/2006/relationships/image" Target="../media/image5.gif" /><Relationship Id="rId5" Type="http://schemas.openxmlformats.org/officeDocument/2006/relationships/tags" Target="../tags/tag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5.jpeg" /><Relationship Id="rId3" Type="http://schemas.openxmlformats.org/officeDocument/2006/relationships/image" Target="../media/image26.jpeg" /><Relationship Id="rId4" Type="http://schemas.openxmlformats.org/officeDocument/2006/relationships/tags" Target="../tags/tag2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jpeg" /><Relationship Id="rId3" Type="http://schemas.openxmlformats.org/officeDocument/2006/relationships/image" Target="../media/image28.jpeg" /><Relationship Id="rId4" Type="http://schemas.openxmlformats.org/officeDocument/2006/relationships/image" Target="../media/image29.jpeg" /><Relationship Id="rId5" Type="http://schemas.openxmlformats.org/officeDocument/2006/relationships/image" Target="../media/image30.jpeg" /><Relationship Id="rId6" Type="http://schemas.openxmlformats.org/officeDocument/2006/relationships/tags" Target="../tags/tag2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1.jpeg" /><Relationship Id="rId3" Type="http://schemas.openxmlformats.org/officeDocument/2006/relationships/image" Target="../media/image32.jpeg" /><Relationship Id="rId4" Type="http://schemas.openxmlformats.org/officeDocument/2006/relationships/image" Target="../media/image33.jpeg" /><Relationship Id="rId5" Type="http://schemas.openxmlformats.org/officeDocument/2006/relationships/tags" Target="../tags/tag3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4.jpeg" /><Relationship Id="rId3" Type="http://schemas.openxmlformats.org/officeDocument/2006/relationships/oleObject" Target="../embeddings/oleObject2.bin" TargetMode="Internal" /><Relationship Id="rId4" Type="http://schemas.openxmlformats.org/officeDocument/2006/relationships/image" Target="../media/image35.png" /><Relationship Id="rId5" Type="http://schemas.openxmlformats.org/officeDocument/2006/relationships/image" Target="../media/image36.jpeg" /><Relationship Id="rId6" Type="http://schemas.openxmlformats.org/officeDocument/2006/relationships/image" Target="../media/image37.jpeg" /><Relationship Id="rId7" Type="http://schemas.openxmlformats.org/officeDocument/2006/relationships/tags" Target="../tags/tag31.xml" /><Relationship Id="rId8" Type="http://schemas.openxmlformats.org/officeDocument/2006/relationships/vmlDrawing" Target="../drawings/vmlDrawing2.v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oleObject" Target="../embeddings/oleObject6.bin" TargetMode="Internal" /><Relationship Id="rId11" Type="http://schemas.openxmlformats.org/officeDocument/2006/relationships/image" Target="../media/image42.png" /><Relationship Id="rId12" Type="http://schemas.openxmlformats.org/officeDocument/2006/relationships/oleObject" Target="../embeddings/oleObject7.bin" TargetMode="Internal" /><Relationship Id="rId13" Type="http://schemas.openxmlformats.org/officeDocument/2006/relationships/image" Target="../media/image43.png" /><Relationship Id="rId14" Type="http://schemas.openxmlformats.org/officeDocument/2006/relationships/oleObject" Target="../embeddings/oleObject8.bin" TargetMode="Internal" /><Relationship Id="rId15" Type="http://schemas.openxmlformats.org/officeDocument/2006/relationships/image" Target="../media/image44.png" /><Relationship Id="rId16" Type="http://schemas.openxmlformats.org/officeDocument/2006/relationships/oleObject" Target="../embeddings/oleObject9.bin" TargetMode="Internal" /><Relationship Id="rId17" Type="http://schemas.openxmlformats.org/officeDocument/2006/relationships/image" Target="../media/image35.png" /><Relationship Id="rId18" Type="http://schemas.openxmlformats.org/officeDocument/2006/relationships/image" Target="../media/image45.png" /><Relationship Id="rId19" Type="http://schemas.openxmlformats.org/officeDocument/2006/relationships/tags" Target="../tags/tag32.xml" /><Relationship Id="rId2" Type="http://schemas.openxmlformats.org/officeDocument/2006/relationships/notesSlide" Target="../notesSlides/notesSlide7.xml" /><Relationship Id="rId20" Type="http://schemas.openxmlformats.org/officeDocument/2006/relationships/vmlDrawing" Target="../drawings/vmlDrawing3.vml" /><Relationship Id="rId3" Type="http://schemas.openxmlformats.org/officeDocument/2006/relationships/oleObject" Target="../embeddings/oleObject3.bin" TargetMode="Internal" /><Relationship Id="rId4" Type="http://schemas.openxmlformats.org/officeDocument/2006/relationships/image" Target="../media/image38.png" /><Relationship Id="rId5" Type="http://schemas.openxmlformats.org/officeDocument/2006/relationships/oleObject" Target="../embeddings/oleObject4.bin" TargetMode="Internal" /><Relationship Id="rId6" Type="http://schemas.openxmlformats.org/officeDocument/2006/relationships/image" Target="../media/image39.png" /><Relationship Id="rId7" Type="http://schemas.openxmlformats.org/officeDocument/2006/relationships/oleObject" Target="../embeddings/oleObject5.bin" TargetMode="Internal" /><Relationship Id="rId8" Type="http://schemas.openxmlformats.org/officeDocument/2006/relationships/image" Target="../media/image40.png" /><Relationship Id="rId9" Type="http://schemas.openxmlformats.org/officeDocument/2006/relationships/image" Target="../media/image41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6.png" /><Relationship Id="rId3" Type="http://schemas.openxmlformats.org/officeDocument/2006/relationships/tags" Target="../tags/tag3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7.png" /><Relationship Id="rId3" Type="http://schemas.openxmlformats.org/officeDocument/2006/relationships/tags" Target="../tags/tag3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gif" /><Relationship Id="rId3" Type="http://schemas.openxmlformats.org/officeDocument/2006/relationships/tags" Target="../tags/tag7.xml" /><Relationship Id="rId4" Type="http://schemas.openxmlformats.org/officeDocument/2006/relationships/image" Target="../media/image7.jpeg" /><Relationship Id="rId5" Type="http://schemas.openxmlformats.org/officeDocument/2006/relationships/tags" Target="../tags/tag8.xml" /><Relationship Id="rId6" Type="http://schemas.openxmlformats.org/officeDocument/2006/relationships/image" Target="../media/image8.gif" /><Relationship Id="rId7" Type="http://schemas.openxmlformats.org/officeDocument/2006/relationships/tags" Target="../tags/tag9.xml" /><Relationship Id="rId8" Type="http://schemas.openxmlformats.org/officeDocument/2006/relationships/image" Target="../media/image9.png" /><Relationship Id="rId9" Type="http://schemas.openxmlformats.org/officeDocument/2006/relationships/tags" Target="../tags/tag10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8.png" /><Relationship Id="rId3" Type="http://schemas.openxmlformats.org/officeDocument/2006/relationships/tags" Target="../tags/tag3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9.png" /><Relationship Id="rId3" Type="http://schemas.openxmlformats.org/officeDocument/2006/relationships/tags" Target="../tags/tag39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0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0.png" /><Relationship Id="rId3" Type="http://schemas.openxmlformats.org/officeDocument/2006/relationships/tags" Target="../tags/tag4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1.png" /><Relationship Id="rId3" Type="http://schemas.openxmlformats.org/officeDocument/2006/relationships/image" Target="../media/image52.png" /><Relationship Id="rId4" Type="http://schemas.openxmlformats.org/officeDocument/2006/relationships/tags" Target="../tags/tag4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3.png" /><Relationship Id="rId3" Type="http://schemas.openxmlformats.org/officeDocument/2006/relationships/image" Target="../media/image54.png" /><Relationship Id="rId4" Type="http://schemas.openxmlformats.org/officeDocument/2006/relationships/tags" Target="../tags/tag45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55.png" /><Relationship Id="rId4" Type="http://schemas.openxmlformats.org/officeDocument/2006/relationships/tags" Target="../tags/tag46.xml" /><Relationship Id="rId5" Type="http://schemas.openxmlformats.org/officeDocument/2006/relationships/tags" Target="../tags/tag4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Relationship Id="rId3" Type="http://schemas.openxmlformats.org/officeDocument/2006/relationships/image" Target="../media/image11.jpeg" /><Relationship Id="rId4" Type="http://schemas.openxmlformats.org/officeDocument/2006/relationships/tags" Target="../tags/tag11.xml" /><Relationship Id="rId5" Type="http://schemas.openxmlformats.org/officeDocument/2006/relationships/audio" Target="../media/audio11.wav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Relationship Id="rId3" Type="http://schemas.openxmlformats.org/officeDocument/2006/relationships/tags" Target="../tags/tag13.xml" /><Relationship Id="rId4" Type="http://schemas.openxmlformats.org/officeDocument/2006/relationships/image" Target="../media/image13.jpeg" /><Relationship Id="rId5" Type="http://schemas.openxmlformats.org/officeDocument/2006/relationships/image" Target="../media/image14.jpeg" /><Relationship Id="rId6" Type="http://schemas.openxmlformats.org/officeDocument/2006/relationships/oleObject" Target="../embeddings/oleObject1.bin" TargetMode="Internal" /><Relationship Id="rId7" Type="http://schemas.openxmlformats.org/officeDocument/2006/relationships/image" Target="../media/image15.png" /><Relationship Id="rId8" Type="http://schemas.openxmlformats.org/officeDocument/2006/relationships/tags" Target="../tags/tag14.xml" /><Relationship Id="rId9" Type="http://schemas.openxmlformats.org/officeDocument/2006/relationships/vmlDrawing" Target="../drawings/vmlDrawing1.v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jpeg" /><Relationship Id="rId3" Type="http://schemas.openxmlformats.org/officeDocument/2006/relationships/image" Target="../media/image17.jpeg" /><Relationship Id="rId4" Type="http://schemas.openxmlformats.org/officeDocument/2006/relationships/tags" Target="../tags/tag1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0" y="27305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 flipV="1">
            <a:off x="0" y="0"/>
            <a:ext cx="9144000" cy="452780"/>
          </a:xfrm>
          <a:prstGeom prst="rect">
            <a:avLst/>
          </a:prstGeom>
          <a:gradFill>
            <a:gsLst>
              <a:gs pos="100000">
                <a:srgbClr val="0070C0"/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558145"/>
            <a:ext cx="9144000" cy="585354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70" r="63592" b="42559"/>
          <a:stretch>
            <a:fillRect/>
          </a:stretch>
        </p:blipFill>
        <p:spPr>
          <a:xfrm flipH="1">
            <a:off x="5091337" y="1208066"/>
            <a:ext cx="5112544" cy="3935578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ctrTitle" idx="4294967295"/>
            <p:custDataLst>
              <p:tags r:id="rId4"/>
            </p:custDataLst>
          </p:nvPr>
        </p:nvSpPr>
        <p:spPr>
          <a:xfrm>
            <a:off x="357519" y="2655800"/>
            <a:ext cx="6809395" cy="1040182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fontAlgn="base">
              <a:lnSpc>
                <a:spcPct val="110000"/>
              </a:lnSpc>
              <a:buClrTx/>
              <a:buSzTx/>
              <a:buFontTx/>
            </a:pP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+mn-cs"/>
                <a:sym typeface="字魂58号-创中黑" panose="00000500000000000000" pitchFamily="2" charset="-122"/>
              </a:rPr>
              <a:t>压力的作用效果</a:t>
            </a:r>
            <a:endParaRPr lang="en-US" altLang="zh-CN" sz="3600" b="1">
              <a:latin typeface="华文中宋" panose="02010600040101010101" charset="-122"/>
              <a:ea typeface="华文中宋" panose="02010600040101010101" charset="-122"/>
              <a:cs typeface="+mn-cs"/>
              <a:sym typeface="字魂58号-创中黑" panose="00000500000000000000" pitchFamily="2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6151533" y="27000"/>
            <a:ext cx="318643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latin typeface="+mn-ea"/>
                <a:sym typeface="字魂58号-创中黑" panose="00000500000000000000" pitchFamily="2" charset="-122"/>
              </a:rPr>
              <a:t>沪科版 物理 八年级 </a:t>
            </a:r>
            <a:r>
              <a:rPr lang="zh-CN" altLang="en-US" sz="2000" b="1" smtClean="0">
                <a:latin typeface="+mn-ea"/>
                <a:sym typeface="字魂58号-创中黑" panose="00000500000000000000" pitchFamily="2" charset="-122"/>
              </a:rPr>
              <a:t>下册</a:t>
            </a:r>
            <a:endParaRPr lang="zh-CN" altLang="en-US" sz="2000" b="1">
              <a:latin typeface="+mn-ea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5480" y="1080770"/>
            <a:ext cx="37268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第八章  压强</a:t>
            </a:r>
            <a:endParaRPr lang="zh-CN" altLang="en-US" sz="32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98139" y="2272408"/>
            <a:ext cx="12465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8号-创中黑" panose="00000500000000000000" pitchFamily="2" charset="-122"/>
              </a:rPr>
              <a:t>第</a:t>
            </a:r>
            <a:r>
              <a:rPr lang="en-US" altLang="zh-CN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8号-创中黑" panose="00000500000000000000" pitchFamily="2" charset="-122"/>
              </a:rPr>
              <a:t>1</a:t>
            </a:r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8号-创中黑" panose="00000500000000000000" pitchFamily="2" charset="-122"/>
              </a:rPr>
              <a:t>节</a:t>
            </a:r>
            <a:endParaRPr lang="zh-CN" altLang="en-US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65480" y="1001395"/>
            <a:ext cx="3265805" cy="74295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defRPr/>
            </a:pPr>
            <a:r>
              <a:rPr lang="en-US" altLang="zh-CN" sz="2800" noProof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字魂58号-创中黑" panose="00000500000000000000" pitchFamily="2" charset="-122"/>
              </a:rPr>
              <a:t> </a:t>
            </a:r>
            <a:endParaRPr lang="en-US" altLang="zh-CN" sz="2800" noProof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字魂58号-创中黑" panose="00000500000000000000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Rectangle 2"/>
          <p:cNvSpPr>
            <a:spLocks noGrp="1"/>
          </p:cNvSpPr>
          <p:nvPr>
            <p:ph type="title" idx="4294967295"/>
          </p:nvPr>
        </p:nvSpPr>
        <p:spPr>
          <a:xfrm>
            <a:off x="1453754" y="704850"/>
            <a:ext cx="3095625" cy="528638"/>
          </a:xfrm>
        </p:spPr>
        <p:txBody>
          <a:bodyPr vert="horz" wrap="square" lIns="68580" tIns="34290" rIns="68580" bIns="34290" anchor="ctr"/>
          <a:lstStyle/>
          <a:p>
            <a:r>
              <a:rPr lang="zh-CN" altLang="en-US" sz="2100" b="1">
                <a:latin typeface="宋体" panose="02010600030101010101" pitchFamily="2" charset="-122"/>
              </a:rPr>
              <a:t>猜 想：</a:t>
            </a:r>
            <a:endParaRPr lang="zh-CN" altLang="en-US" sz="2100" b="1">
              <a:latin typeface="宋体" panose="02010600030101010101" pitchFamily="2" charset="-122"/>
            </a:endParaRPr>
          </a:p>
        </p:txBody>
      </p:sp>
      <p:pic>
        <p:nvPicPr>
          <p:cNvPr id="15363" name="Picture 3" descr="AG00317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3754" y="526256"/>
            <a:ext cx="1096565" cy="1408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625204" y="2394347"/>
            <a:ext cx="6588919" cy="6393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9056" tIns="34528" rIns="69056" bIns="34528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猜想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：压力的作用效果可能跟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___________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有关；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2574131" y="1646635"/>
            <a:ext cx="5229225" cy="55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9056" tIns="34528" rIns="69056" bIns="34528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压力的作用效果可能与哪些因素有关？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1625204" y="3474244"/>
            <a:ext cx="6560344" cy="6393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9056" tIns="34528" rIns="69056" bIns="34528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猜想</a:t>
            </a:r>
            <a:r>
              <a:rPr kumimoji="0" lang="zh-CN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：压力的作用效果可能跟</a:t>
            </a:r>
            <a:r>
              <a:rPr kumimoji="0" lang="zh-CN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________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_____</a:t>
            </a:r>
            <a:r>
              <a:rPr kumimoji="0" lang="zh-CN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有关；</a:t>
            </a:r>
            <a:endParaRPr kumimoji="0" lang="zh-CN" sz="21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1957388" y="4352925"/>
            <a:ext cx="1714500" cy="3964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9056" tIns="34528" rIns="69056" bIns="34528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…………</a:t>
            </a:r>
            <a:endParaRPr kumimoji="0" lang="en-US" altLang="zh-CN" sz="21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3016" name="Text Box 8"/>
          <p:cNvSpPr txBox="1"/>
          <p:nvPr/>
        </p:nvSpPr>
        <p:spPr>
          <a:xfrm>
            <a:off x="5449491" y="2495550"/>
            <a:ext cx="140017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</a:rPr>
              <a:t>压力大小</a:t>
            </a:r>
            <a:endParaRPr lang="zh-CN" altLang="en-US" sz="21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3017" name="Text Box 9"/>
          <p:cNvSpPr txBox="1"/>
          <p:nvPr/>
        </p:nvSpPr>
        <p:spPr>
          <a:xfrm>
            <a:off x="5353050" y="3581400"/>
            <a:ext cx="20002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</a:rPr>
              <a:t>受力面积大小</a:t>
            </a:r>
            <a:endParaRPr lang="zh-CN" altLang="en-US" sz="21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2290"/>
          <p:cNvSpPr>
            <a:spLocks noChangeArrowheads="1"/>
          </p:cNvSpPr>
          <p:nvPr/>
        </p:nvSpPr>
        <p:spPr bwMode="auto">
          <a:xfrm>
            <a:off x="0" y="427355"/>
            <a:ext cx="3411855" cy="278130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algn="l">
              <a:buFont typeface="Arial" panose="020b0604020202020204" pitchFamily="34" charset="0"/>
              <a:buNone/>
              <a:defRPr/>
            </a:pPr>
            <a:r>
              <a:rPr lang="en-US" altLang="zh-CN" b="1" spc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b="1" spc="100">
                <a:solidFill>
                  <a:srgbClr val="FFFF00"/>
                </a:solidFill>
                <a:latin typeface="Mongolian Baiti" panose="03000500000000000000" charset="0"/>
                <a:ea typeface="黑体" panose="02010609060101010101" pitchFamily="49" charset="-122"/>
                <a:cs typeface="Mongolian Baiti" panose="03000500000000000000" charset="0"/>
              </a:rPr>
              <a:t> 2</a:t>
            </a:r>
            <a:r>
              <a:rPr lang="zh-CN" altLang="en-US" sz="2400" b="1" spc="100">
                <a:solidFill>
                  <a:srgbClr val="FFFF00"/>
                </a:solidFill>
                <a:latin typeface="Mongolian Baiti" panose="03000500000000000000" charset="0"/>
                <a:ea typeface="华文宋体" panose="02010600040101010101" charset="-122"/>
                <a:cs typeface="Mongolian Baiti" panose="03000500000000000000" charset="0"/>
              </a:rPr>
              <a:t>、压力的作用效果</a:t>
            </a:r>
            <a:endParaRPr lang="zh-CN" altLang="en-US" sz="2400" b="1" spc="100">
              <a:solidFill>
                <a:srgbClr val="FFFF00"/>
              </a:solidFill>
              <a:latin typeface="Mongolian Baiti" panose="03000500000000000000" charset="0"/>
              <a:ea typeface="华文宋体" panose="02010600040101010101" charset="-122"/>
              <a:cs typeface="Mongolian Baiti" panose="03000500000000000000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6" grpId="0"/>
      <p:bldP spid="430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1325880" y="704850"/>
            <a:ext cx="1233805" cy="41402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0" hangingPunct="0">
              <a:buClrTx/>
              <a:buSzTx/>
              <a:defRPr/>
            </a:pPr>
            <a:r>
              <a:rPr kumimoji="0" lang="zh-CN" altLang="en-US" sz="2100" b="1" kern="1200" cap="none" spc="0" normalizeH="0" baseline="0" noProof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探究一 </a:t>
            </a:r>
            <a:endParaRPr kumimoji="0" lang="zh-CN" altLang="en-US" sz="2100" b="1" kern="1200" cap="none" spc="0" normalizeH="0" baseline="0" noProof="0">
              <a:solidFill>
                <a:schemeClr val="bg1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2519363" y="704850"/>
            <a:ext cx="4204097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defRPr/>
            </a:pPr>
            <a:r>
              <a:rPr kumimoji="0" lang="zh-CN" altLang="en-US" sz="21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压力的作用效果与</a:t>
            </a:r>
            <a:r>
              <a:rPr kumimoji="0" lang="zh-CN" altLang="en-US" sz="2100" b="1" kern="1200" cap="none" spc="0" normalizeH="0" baseline="0" noProof="0">
                <a:latin typeface="+mn-ea"/>
                <a:ea typeface="+mn-ea"/>
                <a:cs typeface="+mn-cs"/>
              </a:rPr>
              <a:t>压力大小</a:t>
            </a:r>
            <a:r>
              <a:rPr kumimoji="0" lang="zh-CN" altLang="en-US" sz="21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的关系</a:t>
            </a:r>
            <a:endParaRPr kumimoji="0" lang="zh-CN" altLang="en-US" sz="2100" b="1" kern="1200" cap="none" spc="0" normalizeH="0" baseline="0" noProof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9941" name="AutoShape 5"/>
          <p:cNvSpPr>
            <a:spLocks noChangeArrowheads="1"/>
          </p:cNvSpPr>
          <p:nvPr/>
        </p:nvSpPr>
        <p:spPr bwMode="auto">
          <a:xfrm>
            <a:off x="3375422" y="1545431"/>
            <a:ext cx="4229100" cy="1885950"/>
          </a:xfrm>
          <a:prstGeom prst="wedgeRoundRectCallout">
            <a:avLst>
              <a:gd name="adj1" fmla="val -40032"/>
              <a:gd name="adj2" fmla="val 32574"/>
              <a:gd name="adj3" fmla="val 16667"/>
            </a:avLst>
          </a:prstGeom>
          <a:solidFill>
            <a:srgbClr val="00B0F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因为压力作用效果可能与多个因素有关，因此在探究过程中要使用：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1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1531144" y="1664494"/>
            <a:ext cx="1403747" cy="648891"/>
            <a:chOff x="521" y="3067"/>
            <a:chExt cx="1225" cy="545"/>
          </a:xfrm>
        </p:grpSpPr>
        <p:sp>
          <p:nvSpPr>
            <p:cNvPr id="19493" name="AutoShape 7"/>
            <p:cNvSpPr>
              <a:spLocks noChangeArrowheads="1"/>
            </p:cNvSpPr>
            <p:nvPr/>
          </p:nvSpPr>
          <p:spPr bwMode="auto">
            <a:xfrm>
              <a:off x="521" y="3158"/>
              <a:ext cx="1225" cy="454"/>
            </a:xfrm>
            <a:prstGeom prst="flowChartProcess">
              <a:avLst/>
            </a:prstGeom>
            <a:pattFill prst="pct50">
              <a:fgClr>
                <a:srgbClr val="000000"/>
              </a:fgClr>
              <a:bgClr>
                <a:schemeClr val="bg1"/>
              </a:bgClr>
            </a:pattFill>
            <a:ln w="9525">
              <a:noFill/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9494" name="AutoShape 8"/>
            <p:cNvSpPr/>
            <p:nvPr/>
          </p:nvSpPr>
          <p:spPr bwMode="auto">
            <a:xfrm rot="-5400000">
              <a:off x="856" y="2729"/>
              <a:ext cx="544" cy="1225"/>
            </a:xfrm>
            <a:prstGeom prst="leftBracket">
              <a:avLst>
                <a:gd name="adj" fmla="val 0"/>
              </a:avLst>
            </a:prstGeom>
            <a:noFill/>
            <a:ln w="38100">
              <a:solidFill>
                <a:srgbClr val="333333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3" name="Group 9"/>
          <p:cNvGrpSpPr/>
          <p:nvPr/>
        </p:nvGrpSpPr>
        <p:grpSpPr>
          <a:xfrm>
            <a:off x="1874044" y="1493044"/>
            <a:ext cx="702469" cy="323850"/>
            <a:chOff x="839" y="2886"/>
            <a:chExt cx="590" cy="272"/>
          </a:xfrm>
        </p:grpSpPr>
        <p:sp>
          <p:nvSpPr>
            <p:cNvPr id="19490" name="Rectangle 10"/>
            <p:cNvSpPr>
              <a:spLocks noChangeArrowheads="1"/>
            </p:cNvSpPr>
            <p:nvPr/>
          </p:nvSpPr>
          <p:spPr bwMode="auto">
            <a:xfrm>
              <a:off x="839" y="2886"/>
              <a:ext cx="590" cy="4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9491" name="Rectangle 11"/>
            <p:cNvSpPr>
              <a:spLocks noChangeArrowheads="1"/>
            </p:cNvSpPr>
            <p:nvPr/>
          </p:nvSpPr>
          <p:spPr bwMode="auto">
            <a:xfrm>
              <a:off x="1292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9492" name="Rectangle 12"/>
            <p:cNvSpPr>
              <a:spLocks noChangeArrowheads="1"/>
            </p:cNvSpPr>
            <p:nvPr/>
          </p:nvSpPr>
          <p:spPr bwMode="auto">
            <a:xfrm>
              <a:off x="929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4" name="Group 13"/>
          <p:cNvGrpSpPr/>
          <p:nvPr/>
        </p:nvGrpSpPr>
        <p:grpSpPr>
          <a:xfrm>
            <a:off x="1588294" y="2921794"/>
            <a:ext cx="1403747" cy="648891"/>
            <a:chOff x="521" y="3067"/>
            <a:chExt cx="1225" cy="545"/>
          </a:xfrm>
        </p:grpSpPr>
        <p:sp>
          <p:nvSpPr>
            <p:cNvPr id="19488" name="AutoShape 14"/>
            <p:cNvSpPr>
              <a:spLocks noChangeArrowheads="1"/>
            </p:cNvSpPr>
            <p:nvPr/>
          </p:nvSpPr>
          <p:spPr bwMode="auto">
            <a:xfrm>
              <a:off x="521" y="3158"/>
              <a:ext cx="1225" cy="454"/>
            </a:xfrm>
            <a:prstGeom prst="flowChartProcess">
              <a:avLst/>
            </a:prstGeom>
            <a:pattFill prst="pct50">
              <a:fgClr>
                <a:srgbClr val="000000"/>
              </a:fgClr>
              <a:bgClr>
                <a:schemeClr val="bg1"/>
              </a:bgClr>
            </a:pattFill>
            <a:ln w="9525">
              <a:noFill/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9489" name="AutoShape 15"/>
            <p:cNvSpPr/>
            <p:nvPr/>
          </p:nvSpPr>
          <p:spPr bwMode="auto">
            <a:xfrm rot="-5400000">
              <a:off x="856" y="2729"/>
              <a:ext cx="544" cy="1225"/>
            </a:xfrm>
            <a:prstGeom prst="leftBracket">
              <a:avLst>
                <a:gd name="adj" fmla="val 0"/>
              </a:avLst>
            </a:prstGeom>
            <a:noFill/>
            <a:ln w="38100">
              <a:solidFill>
                <a:srgbClr val="333333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5" name="Group 16"/>
          <p:cNvGrpSpPr/>
          <p:nvPr/>
        </p:nvGrpSpPr>
        <p:grpSpPr>
          <a:xfrm>
            <a:off x="1874044" y="2864644"/>
            <a:ext cx="685800" cy="266700"/>
            <a:chOff x="839" y="2886"/>
            <a:chExt cx="590" cy="272"/>
          </a:xfrm>
        </p:grpSpPr>
        <p:sp>
          <p:nvSpPr>
            <p:cNvPr id="19485" name="Rectangle 17"/>
            <p:cNvSpPr>
              <a:spLocks noChangeArrowheads="1"/>
            </p:cNvSpPr>
            <p:nvPr/>
          </p:nvSpPr>
          <p:spPr bwMode="auto">
            <a:xfrm>
              <a:off x="839" y="2886"/>
              <a:ext cx="590" cy="4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9486" name="Rectangle 18"/>
            <p:cNvSpPr>
              <a:spLocks noChangeArrowheads="1"/>
            </p:cNvSpPr>
            <p:nvPr/>
          </p:nvSpPr>
          <p:spPr bwMode="auto">
            <a:xfrm>
              <a:off x="1292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9487" name="Rectangle 19"/>
            <p:cNvSpPr>
              <a:spLocks noChangeArrowheads="1"/>
            </p:cNvSpPr>
            <p:nvPr/>
          </p:nvSpPr>
          <p:spPr bwMode="auto">
            <a:xfrm>
              <a:off x="929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6" name="Group 20"/>
          <p:cNvGrpSpPr/>
          <p:nvPr/>
        </p:nvGrpSpPr>
        <p:grpSpPr>
          <a:xfrm>
            <a:off x="2102644" y="2464594"/>
            <a:ext cx="319088" cy="522685"/>
            <a:chOff x="1020" y="2558"/>
            <a:chExt cx="268" cy="439"/>
          </a:xfrm>
        </p:grpSpPr>
        <p:grpSp>
          <p:nvGrpSpPr>
            <p:cNvPr id="16408" name="Group 21"/>
            <p:cNvGrpSpPr/>
            <p:nvPr/>
          </p:nvGrpSpPr>
          <p:grpSpPr>
            <a:xfrm>
              <a:off x="1020" y="2558"/>
              <a:ext cx="227" cy="328"/>
              <a:chOff x="1020" y="2558"/>
              <a:chExt cx="227" cy="328"/>
            </a:xfrm>
          </p:grpSpPr>
          <p:sp>
            <p:nvSpPr>
              <p:cNvPr id="19482" name="Rectangle 22"/>
              <p:cNvSpPr>
                <a:spLocks noChangeArrowheads="1"/>
              </p:cNvSpPr>
              <p:nvPr/>
            </p:nvSpPr>
            <p:spPr bwMode="auto">
              <a:xfrm>
                <a:off x="1020" y="2659"/>
                <a:ext cx="227" cy="227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9483" name="Rectangle 23"/>
              <p:cNvSpPr>
                <a:spLocks noChangeArrowheads="1"/>
              </p:cNvSpPr>
              <p:nvPr/>
            </p:nvSpPr>
            <p:spPr bwMode="auto">
              <a:xfrm>
                <a:off x="1111" y="2609"/>
                <a:ext cx="46" cy="45"/>
              </a:xfrm>
              <a:prstGeom prst="rect">
                <a:avLst/>
              </a:prstGeom>
              <a:solidFill>
                <a:srgbClr val="000000">
                  <a:alpha val="89803"/>
                </a:srgbClr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9484" name="AutoShape 24"/>
              <p:cNvSpPr>
                <a:spLocks noChangeArrowheads="1"/>
              </p:cNvSpPr>
              <p:nvPr/>
            </p:nvSpPr>
            <p:spPr bwMode="auto">
              <a:xfrm rot="-5400000">
                <a:off x="1107" y="2538"/>
                <a:ext cx="46" cy="91"/>
              </a:xfrm>
              <a:prstGeom prst="flowChartDelay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</p:grpSp>
        <p:sp>
          <p:nvSpPr>
            <p:cNvPr id="16409" name="Text Box 25"/>
            <p:cNvSpPr txBox="1"/>
            <p:nvPr/>
          </p:nvSpPr>
          <p:spPr>
            <a:xfrm>
              <a:off x="1021" y="2649"/>
              <a:ext cx="267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100" b="1">
                  <a:solidFill>
                    <a:schemeClr val="bg1"/>
                  </a:solidFill>
                  <a:latin typeface="宋体" panose="02010600030101010101" pitchFamily="2" charset="-122"/>
                </a:rPr>
                <a:t>G</a:t>
              </a:r>
              <a:endParaRPr lang="en-US" altLang="zh-CN" sz="2100" b="1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Group 26"/>
          <p:cNvGrpSpPr/>
          <p:nvPr/>
        </p:nvGrpSpPr>
        <p:grpSpPr>
          <a:xfrm>
            <a:off x="1874044" y="2486025"/>
            <a:ext cx="685800" cy="715566"/>
            <a:chOff x="2245" y="1513"/>
            <a:chExt cx="590" cy="601"/>
          </a:xfrm>
        </p:grpSpPr>
        <p:grpSp>
          <p:nvGrpSpPr>
            <p:cNvPr id="16398" name="Group 27"/>
            <p:cNvGrpSpPr/>
            <p:nvPr/>
          </p:nvGrpSpPr>
          <p:grpSpPr>
            <a:xfrm>
              <a:off x="2245" y="1842"/>
              <a:ext cx="590" cy="272"/>
              <a:chOff x="839" y="2886"/>
              <a:chExt cx="590" cy="272"/>
            </a:xfrm>
          </p:grpSpPr>
          <p:sp>
            <p:nvSpPr>
              <p:cNvPr id="19477" name="Rectangle 28"/>
              <p:cNvSpPr>
                <a:spLocks noChangeArrowheads="1"/>
              </p:cNvSpPr>
              <p:nvPr/>
            </p:nvSpPr>
            <p:spPr bwMode="auto">
              <a:xfrm>
                <a:off x="839" y="2886"/>
                <a:ext cx="590" cy="45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9478" name="Rectangle 29"/>
              <p:cNvSpPr>
                <a:spLocks noChangeArrowheads="1"/>
              </p:cNvSpPr>
              <p:nvPr/>
            </p:nvSpPr>
            <p:spPr bwMode="auto">
              <a:xfrm>
                <a:off x="1292" y="2931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9479" name="Rectangle 30"/>
              <p:cNvSpPr>
                <a:spLocks noChangeArrowheads="1"/>
              </p:cNvSpPr>
              <p:nvPr/>
            </p:nvSpPr>
            <p:spPr bwMode="auto">
              <a:xfrm>
                <a:off x="929" y="2931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</p:grpSp>
        <p:grpSp>
          <p:nvGrpSpPr>
            <p:cNvPr id="16399" name="Group 31"/>
            <p:cNvGrpSpPr/>
            <p:nvPr/>
          </p:nvGrpSpPr>
          <p:grpSpPr>
            <a:xfrm>
              <a:off x="2426" y="1513"/>
              <a:ext cx="274" cy="439"/>
              <a:chOff x="1020" y="2558"/>
              <a:chExt cx="274" cy="439"/>
            </a:xfrm>
          </p:grpSpPr>
          <p:grpSp>
            <p:nvGrpSpPr>
              <p:cNvPr id="16400" name="Group 32"/>
              <p:cNvGrpSpPr/>
              <p:nvPr/>
            </p:nvGrpSpPr>
            <p:grpSpPr>
              <a:xfrm>
                <a:off x="1020" y="2558"/>
                <a:ext cx="227" cy="328"/>
                <a:chOff x="1020" y="2558"/>
                <a:chExt cx="227" cy="328"/>
              </a:xfrm>
            </p:grpSpPr>
            <p:sp>
              <p:nvSpPr>
                <p:cNvPr id="19474" name="Rectangle 33"/>
                <p:cNvSpPr>
                  <a:spLocks noChangeArrowheads="1"/>
                </p:cNvSpPr>
                <p:nvPr/>
              </p:nvSpPr>
              <p:spPr bwMode="auto">
                <a:xfrm>
                  <a:off x="1020" y="2659"/>
                  <a:ext cx="220" cy="227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endParaRPr>
                </a:p>
              </p:txBody>
            </p:sp>
            <p:sp>
              <p:nvSpPr>
                <p:cNvPr id="19475" name="Rectangle 34"/>
                <p:cNvSpPr>
                  <a:spLocks noChangeArrowheads="1"/>
                </p:cNvSpPr>
                <p:nvPr/>
              </p:nvSpPr>
              <p:spPr bwMode="auto">
                <a:xfrm>
                  <a:off x="1111" y="2609"/>
                  <a:ext cx="41" cy="45"/>
                </a:xfrm>
                <a:prstGeom prst="rect">
                  <a:avLst/>
                </a:prstGeom>
                <a:solidFill>
                  <a:srgbClr val="000000">
                    <a:alpha val="89803"/>
                  </a:srgbClr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endParaRPr>
                </a:p>
              </p:txBody>
            </p:sp>
            <p:sp>
              <p:nvSpPr>
                <p:cNvPr id="19476" name="AutoShape 35"/>
                <p:cNvSpPr>
                  <a:spLocks noChangeArrowheads="1"/>
                </p:cNvSpPr>
                <p:nvPr/>
              </p:nvSpPr>
              <p:spPr bwMode="auto">
                <a:xfrm rot="-5400000">
                  <a:off x="1103" y="2535"/>
                  <a:ext cx="46" cy="91"/>
                </a:xfrm>
                <a:prstGeom prst="flowChartDelay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6401" name="Text Box 36"/>
              <p:cNvSpPr txBox="1"/>
              <p:nvPr/>
            </p:nvSpPr>
            <p:spPr>
              <a:xfrm>
                <a:off x="1021" y="2649"/>
                <a:ext cx="273" cy="3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>
                    <a:solidFill>
                      <a:schemeClr val="bg1"/>
                    </a:solidFill>
                    <a:latin typeface="宋体" panose="02010600030101010101" pitchFamily="2" charset="-122"/>
                  </a:rPr>
                  <a:t>G</a:t>
                </a:r>
                <a:endParaRPr lang="en-US" altLang="zh-CN" sz="2100" b="1">
                  <a:solidFill>
                    <a:schemeClr val="bg1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sp>
        <p:nvSpPr>
          <p:cNvPr id="39973" name="Text Box 37"/>
          <p:cNvSpPr txBox="1">
            <a:spLocks noChangeArrowheads="1"/>
          </p:cNvSpPr>
          <p:nvPr/>
        </p:nvSpPr>
        <p:spPr bwMode="auto">
          <a:xfrm>
            <a:off x="1764506" y="3971925"/>
            <a:ext cx="986790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100" b="1" kern="1200" cap="none" spc="0" normalizeH="0" baseline="0" noProof="0">
                <a:latin typeface="+mn-ea"/>
                <a:ea typeface="+mn-ea"/>
                <a:cs typeface="+mn-cs"/>
              </a:rPr>
              <a:t>结论：</a:t>
            </a:r>
            <a:endParaRPr kumimoji="0" lang="zh-CN" altLang="en-US" sz="2100" b="1" kern="1200" cap="none" spc="0" normalizeH="0" baseline="0" noProof="0">
              <a:latin typeface="+mn-ea"/>
              <a:ea typeface="+mn-ea"/>
              <a:cs typeface="+mn-cs"/>
            </a:endParaRPr>
          </a:p>
        </p:txBody>
      </p:sp>
      <p:sp>
        <p:nvSpPr>
          <p:cNvPr id="39974" name="Text Box 38"/>
          <p:cNvSpPr txBox="1">
            <a:spLocks noChangeArrowheads="1"/>
          </p:cNvSpPr>
          <p:nvPr/>
        </p:nvSpPr>
        <p:spPr bwMode="auto">
          <a:xfrm>
            <a:off x="2674144" y="3980260"/>
            <a:ext cx="5143500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1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压力作用效果与</a:t>
            </a:r>
            <a:r>
              <a:rPr kumimoji="0" lang="zh-CN" altLang="en-US" sz="2100" b="1" kern="1200" cap="none" spc="0" normalizeH="0" baseline="0" noProof="0">
                <a:latin typeface="+mn-ea"/>
                <a:ea typeface="+mn-ea"/>
                <a:cs typeface="+mn-cs"/>
              </a:rPr>
              <a:t>压力大小</a:t>
            </a:r>
            <a:r>
              <a:rPr kumimoji="0" lang="zh-CN" altLang="en-US" sz="21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有关</a:t>
            </a:r>
            <a:endParaRPr kumimoji="0" lang="zh-CN" altLang="en-US" sz="2100" b="1" kern="1200" cap="none" spc="0" normalizeH="0" baseline="0" noProof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4808935" y="2778919"/>
            <a:ext cx="2424113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1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控制变量法</a:t>
            </a:r>
            <a:endParaRPr kumimoji="0" lang="zh-CN" altLang="en-US" sz="2100" b="1" kern="1200" cap="none" spc="0" normalizeH="0" baseline="0" noProof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1" presetClass="entr" presetSubtype="8" fill="hold" grpId="0" nodeType="afterEffect">
                                  <p:stCondLst>
                                    <p:cond delay="6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75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/>
      <p:bldP spid="39941" grpId="0"/>
      <p:bldP spid="39973" grpId="0"/>
      <p:bldP spid="39974" grpId="0"/>
      <p:bldP spid="399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1506459" y="704850"/>
            <a:ext cx="986790" cy="41402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 eaLnBrk="0" hangingPunct="0">
              <a:buClrTx/>
              <a:buSzTx/>
              <a:defRPr/>
            </a:pPr>
            <a:r>
              <a:rPr kumimoji="0" lang="zh-CN" altLang="en-US" sz="2100" b="1" kern="1200" cap="none" spc="0" normalizeH="0" baseline="0" noProof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探究二</a:t>
            </a:r>
            <a:endParaRPr kumimoji="0" lang="zh-CN" altLang="en-US" sz="2100" b="1" kern="1200" cap="none" spc="0" normalizeH="0" baseline="0" noProof="0">
              <a:solidFill>
                <a:schemeClr val="bg1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2493169" y="704850"/>
            <a:ext cx="6048375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defRPr/>
            </a:pPr>
            <a:r>
              <a:rPr kumimoji="0" lang="zh-CN" altLang="en-US" sz="21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压力的作用效果与</a:t>
            </a:r>
            <a:r>
              <a:rPr kumimoji="0" lang="zh-CN" altLang="en-US" sz="2100" b="1" kern="1200" cap="none" spc="0" normalizeH="0" baseline="0" noProof="0">
                <a:latin typeface="+mn-ea"/>
                <a:ea typeface="+mn-ea"/>
                <a:cs typeface="+mn-cs"/>
              </a:rPr>
              <a:t>受力面积</a:t>
            </a:r>
            <a:r>
              <a:rPr kumimoji="0" lang="zh-CN" altLang="en-US" sz="21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的关系</a:t>
            </a:r>
            <a:endParaRPr kumimoji="0" lang="zh-CN" altLang="en-US" sz="2100" b="1" kern="1200" cap="none" spc="0" normalizeH="0" baseline="0" noProof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543050" y="2943225"/>
            <a:ext cx="986790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100" b="1" kern="1200" cap="none" spc="0" normalizeH="0" baseline="0" noProof="0">
                <a:latin typeface="+mn-ea"/>
                <a:ea typeface="+mn-ea"/>
                <a:cs typeface="+mn-cs"/>
              </a:rPr>
              <a:t>结论：</a:t>
            </a:r>
            <a:endParaRPr kumimoji="0" lang="zh-CN" altLang="en-US" sz="2100" b="1" kern="1200" cap="none" spc="0" normalizeH="0" baseline="0" noProof="0">
              <a:latin typeface="+mn-ea"/>
              <a:ea typeface="+mn-ea"/>
              <a:cs typeface="+mn-cs"/>
            </a:endParaRP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2278856" y="3643313"/>
            <a:ext cx="3666490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100" b="1" kern="1200" cap="none" spc="0" normalizeH="0" baseline="0" noProof="0">
                <a:latin typeface="+mn-ea"/>
                <a:ea typeface="+mn-ea"/>
                <a:cs typeface="+mn-cs"/>
              </a:rPr>
              <a:t>压力作用效果与</a:t>
            </a:r>
            <a:r>
              <a:rPr kumimoji="0" lang="zh-CN" altLang="en-US" sz="21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受力面积有关</a:t>
            </a:r>
            <a:endParaRPr kumimoji="0" lang="zh-CN" altLang="en-US" sz="2100" b="1" kern="1200" cap="none" spc="0" normalizeH="0" baseline="0" noProof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2765822" y="2299097"/>
            <a:ext cx="1403747" cy="648890"/>
            <a:chOff x="521" y="3067"/>
            <a:chExt cx="1225" cy="545"/>
          </a:xfrm>
        </p:grpSpPr>
        <p:sp>
          <p:nvSpPr>
            <p:cNvPr id="20532" name="AutoShape 7"/>
            <p:cNvSpPr>
              <a:spLocks noChangeArrowheads="1"/>
            </p:cNvSpPr>
            <p:nvPr/>
          </p:nvSpPr>
          <p:spPr bwMode="auto">
            <a:xfrm>
              <a:off x="521" y="3158"/>
              <a:ext cx="1225" cy="454"/>
            </a:xfrm>
            <a:prstGeom prst="flowChartProcess">
              <a:avLst/>
            </a:prstGeom>
            <a:pattFill prst="pct50">
              <a:fgClr>
                <a:srgbClr val="000000"/>
              </a:fgClr>
              <a:bgClr>
                <a:schemeClr val="bg1"/>
              </a:bgClr>
            </a:pattFill>
            <a:ln w="9525">
              <a:noFill/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0533" name="AutoShape 8"/>
            <p:cNvSpPr/>
            <p:nvPr/>
          </p:nvSpPr>
          <p:spPr bwMode="auto">
            <a:xfrm rot="-5400000">
              <a:off x="854" y="2728"/>
              <a:ext cx="544" cy="1225"/>
            </a:xfrm>
            <a:prstGeom prst="leftBracket">
              <a:avLst>
                <a:gd name="adj" fmla="val 0"/>
              </a:avLst>
            </a:prstGeom>
            <a:noFill/>
            <a:ln w="38100">
              <a:solidFill>
                <a:srgbClr val="333333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3" name="Group 9"/>
          <p:cNvGrpSpPr/>
          <p:nvPr/>
        </p:nvGrpSpPr>
        <p:grpSpPr>
          <a:xfrm>
            <a:off x="3106341" y="2249091"/>
            <a:ext cx="702469" cy="323850"/>
            <a:chOff x="839" y="2886"/>
            <a:chExt cx="590" cy="272"/>
          </a:xfrm>
        </p:grpSpPr>
        <p:sp>
          <p:nvSpPr>
            <p:cNvPr id="20529" name="Rectangle 10"/>
            <p:cNvSpPr>
              <a:spLocks noChangeArrowheads="1"/>
            </p:cNvSpPr>
            <p:nvPr/>
          </p:nvSpPr>
          <p:spPr bwMode="auto">
            <a:xfrm>
              <a:off x="839" y="2886"/>
              <a:ext cx="590" cy="4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0530" name="Rectangle 11"/>
            <p:cNvSpPr>
              <a:spLocks noChangeArrowheads="1"/>
            </p:cNvSpPr>
            <p:nvPr/>
          </p:nvSpPr>
          <p:spPr bwMode="auto">
            <a:xfrm>
              <a:off x="1292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0531" name="Rectangle 12"/>
            <p:cNvSpPr>
              <a:spLocks noChangeArrowheads="1"/>
            </p:cNvSpPr>
            <p:nvPr/>
          </p:nvSpPr>
          <p:spPr bwMode="auto">
            <a:xfrm>
              <a:off x="929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4" name="Group 13"/>
          <p:cNvGrpSpPr/>
          <p:nvPr/>
        </p:nvGrpSpPr>
        <p:grpSpPr>
          <a:xfrm>
            <a:off x="3277791" y="1849041"/>
            <a:ext cx="319087" cy="522684"/>
            <a:chOff x="1020" y="2558"/>
            <a:chExt cx="268" cy="439"/>
          </a:xfrm>
        </p:grpSpPr>
        <p:grpSp>
          <p:nvGrpSpPr>
            <p:cNvPr id="17452" name="Group 14"/>
            <p:cNvGrpSpPr/>
            <p:nvPr/>
          </p:nvGrpSpPr>
          <p:grpSpPr>
            <a:xfrm>
              <a:off x="1020" y="2558"/>
              <a:ext cx="227" cy="328"/>
              <a:chOff x="1020" y="2558"/>
              <a:chExt cx="227" cy="328"/>
            </a:xfrm>
          </p:grpSpPr>
          <p:sp>
            <p:nvSpPr>
              <p:cNvPr id="20526" name="Rectangle 15"/>
              <p:cNvSpPr>
                <a:spLocks noChangeArrowheads="1"/>
              </p:cNvSpPr>
              <p:nvPr/>
            </p:nvSpPr>
            <p:spPr bwMode="auto">
              <a:xfrm>
                <a:off x="1020" y="2659"/>
                <a:ext cx="227" cy="227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0527" name="Rectangle 16"/>
              <p:cNvSpPr>
                <a:spLocks noChangeArrowheads="1"/>
              </p:cNvSpPr>
              <p:nvPr/>
            </p:nvSpPr>
            <p:spPr bwMode="auto">
              <a:xfrm>
                <a:off x="1111" y="2609"/>
                <a:ext cx="46" cy="45"/>
              </a:xfrm>
              <a:prstGeom prst="rect">
                <a:avLst/>
              </a:prstGeom>
              <a:solidFill>
                <a:srgbClr val="000000">
                  <a:alpha val="89803"/>
                </a:srgbClr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0528" name="AutoShape 17"/>
              <p:cNvSpPr>
                <a:spLocks noChangeArrowheads="1"/>
              </p:cNvSpPr>
              <p:nvPr/>
            </p:nvSpPr>
            <p:spPr bwMode="auto">
              <a:xfrm rot="-5400000">
                <a:off x="1103" y="2538"/>
                <a:ext cx="46" cy="91"/>
              </a:xfrm>
              <a:prstGeom prst="flowChartDelay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</p:grpSp>
        <p:sp>
          <p:nvSpPr>
            <p:cNvPr id="17453" name="Text Box 18"/>
            <p:cNvSpPr txBox="1"/>
            <p:nvPr/>
          </p:nvSpPr>
          <p:spPr>
            <a:xfrm>
              <a:off x="1021" y="2649"/>
              <a:ext cx="267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100" b="1">
                  <a:solidFill>
                    <a:schemeClr val="bg1"/>
                  </a:solidFill>
                  <a:latin typeface="宋体" panose="02010600030101010101" pitchFamily="2" charset="-122"/>
                </a:rPr>
                <a:t>G</a:t>
              </a:r>
              <a:endParaRPr lang="en-US" altLang="zh-CN" sz="2100" b="1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Group 19"/>
          <p:cNvGrpSpPr/>
          <p:nvPr/>
        </p:nvGrpSpPr>
        <p:grpSpPr>
          <a:xfrm>
            <a:off x="3106341" y="1849041"/>
            <a:ext cx="702469" cy="715565"/>
            <a:chOff x="2245" y="1513"/>
            <a:chExt cx="590" cy="601"/>
          </a:xfrm>
        </p:grpSpPr>
        <p:grpSp>
          <p:nvGrpSpPr>
            <p:cNvPr id="17442" name="Group 20"/>
            <p:cNvGrpSpPr/>
            <p:nvPr/>
          </p:nvGrpSpPr>
          <p:grpSpPr>
            <a:xfrm>
              <a:off x="2245" y="1842"/>
              <a:ext cx="590" cy="272"/>
              <a:chOff x="839" y="2886"/>
              <a:chExt cx="590" cy="272"/>
            </a:xfrm>
          </p:grpSpPr>
          <p:sp>
            <p:nvSpPr>
              <p:cNvPr id="20521" name="Rectangle 21"/>
              <p:cNvSpPr>
                <a:spLocks noChangeArrowheads="1"/>
              </p:cNvSpPr>
              <p:nvPr/>
            </p:nvSpPr>
            <p:spPr bwMode="auto">
              <a:xfrm>
                <a:off x="839" y="2886"/>
                <a:ext cx="590" cy="45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0522" name="Rectangle 22"/>
              <p:cNvSpPr>
                <a:spLocks noChangeArrowheads="1"/>
              </p:cNvSpPr>
              <p:nvPr/>
            </p:nvSpPr>
            <p:spPr bwMode="auto">
              <a:xfrm>
                <a:off x="1292" y="2931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0523" name="Rectangle 23"/>
              <p:cNvSpPr>
                <a:spLocks noChangeArrowheads="1"/>
              </p:cNvSpPr>
              <p:nvPr/>
            </p:nvSpPr>
            <p:spPr bwMode="auto">
              <a:xfrm>
                <a:off x="929" y="2931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</p:grpSp>
        <p:grpSp>
          <p:nvGrpSpPr>
            <p:cNvPr id="17443" name="Group 24"/>
            <p:cNvGrpSpPr/>
            <p:nvPr/>
          </p:nvGrpSpPr>
          <p:grpSpPr>
            <a:xfrm>
              <a:off x="2426" y="1513"/>
              <a:ext cx="268" cy="439"/>
              <a:chOff x="1020" y="2558"/>
              <a:chExt cx="268" cy="439"/>
            </a:xfrm>
          </p:grpSpPr>
          <p:grpSp>
            <p:nvGrpSpPr>
              <p:cNvPr id="17444" name="Group 25"/>
              <p:cNvGrpSpPr/>
              <p:nvPr/>
            </p:nvGrpSpPr>
            <p:grpSpPr>
              <a:xfrm>
                <a:off x="1020" y="2558"/>
                <a:ext cx="227" cy="328"/>
                <a:chOff x="1020" y="2558"/>
                <a:chExt cx="227" cy="328"/>
              </a:xfrm>
            </p:grpSpPr>
            <p:sp>
              <p:nvSpPr>
                <p:cNvPr id="20518" name="Rectangle 26"/>
                <p:cNvSpPr>
                  <a:spLocks noChangeArrowheads="1"/>
                </p:cNvSpPr>
                <p:nvPr/>
              </p:nvSpPr>
              <p:spPr bwMode="auto">
                <a:xfrm>
                  <a:off x="1020" y="2659"/>
                  <a:ext cx="227" cy="227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endParaRPr>
                </a:p>
              </p:txBody>
            </p:sp>
            <p:sp>
              <p:nvSpPr>
                <p:cNvPr id="20519" name="Rectangle 27"/>
                <p:cNvSpPr>
                  <a:spLocks noChangeArrowheads="1"/>
                </p:cNvSpPr>
                <p:nvPr/>
              </p:nvSpPr>
              <p:spPr bwMode="auto">
                <a:xfrm>
                  <a:off x="1111" y="2609"/>
                  <a:ext cx="46" cy="45"/>
                </a:xfrm>
                <a:prstGeom prst="rect">
                  <a:avLst/>
                </a:prstGeom>
                <a:solidFill>
                  <a:srgbClr val="000000">
                    <a:alpha val="89803"/>
                  </a:srgbClr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endParaRPr>
                </a:p>
              </p:txBody>
            </p:sp>
            <p:sp>
              <p:nvSpPr>
                <p:cNvPr id="20520" name="AutoShape 28"/>
                <p:cNvSpPr>
                  <a:spLocks noChangeArrowheads="1"/>
                </p:cNvSpPr>
                <p:nvPr/>
              </p:nvSpPr>
              <p:spPr bwMode="auto">
                <a:xfrm rot="-5400000">
                  <a:off x="1103" y="2539"/>
                  <a:ext cx="46" cy="91"/>
                </a:xfrm>
                <a:prstGeom prst="flowChartDelay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7445" name="Text Box 29"/>
              <p:cNvSpPr txBox="1"/>
              <p:nvPr/>
            </p:nvSpPr>
            <p:spPr>
              <a:xfrm>
                <a:off x="1021" y="2649"/>
                <a:ext cx="267" cy="3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>
                    <a:solidFill>
                      <a:schemeClr val="bg1"/>
                    </a:solidFill>
                    <a:latin typeface="宋体" panose="02010600030101010101" pitchFamily="2" charset="-122"/>
                  </a:rPr>
                  <a:t>G</a:t>
                </a:r>
                <a:endParaRPr lang="en-US" altLang="zh-CN" sz="2100" b="1">
                  <a:solidFill>
                    <a:schemeClr val="bg1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grpSp>
        <p:nvGrpSpPr>
          <p:cNvPr id="10" name="Group 30"/>
          <p:cNvGrpSpPr/>
          <p:nvPr/>
        </p:nvGrpSpPr>
        <p:grpSpPr>
          <a:xfrm>
            <a:off x="5195888" y="2299097"/>
            <a:ext cx="1403747" cy="648890"/>
            <a:chOff x="521" y="3067"/>
            <a:chExt cx="1225" cy="545"/>
          </a:xfrm>
        </p:grpSpPr>
        <p:sp>
          <p:nvSpPr>
            <p:cNvPr id="20512" name="AutoShape 31"/>
            <p:cNvSpPr>
              <a:spLocks noChangeArrowheads="1"/>
            </p:cNvSpPr>
            <p:nvPr/>
          </p:nvSpPr>
          <p:spPr bwMode="auto">
            <a:xfrm>
              <a:off x="521" y="3158"/>
              <a:ext cx="1225" cy="454"/>
            </a:xfrm>
            <a:prstGeom prst="flowChartProcess">
              <a:avLst/>
            </a:prstGeom>
            <a:pattFill prst="pct50">
              <a:fgClr>
                <a:srgbClr val="000000"/>
              </a:fgClr>
              <a:bgClr>
                <a:schemeClr val="bg1"/>
              </a:bgClr>
            </a:pattFill>
            <a:ln w="9525">
              <a:noFill/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0513" name="AutoShape 32"/>
            <p:cNvSpPr/>
            <p:nvPr/>
          </p:nvSpPr>
          <p:spPr bwMode="auto">
            <a:xfrm rot="-5400000">
              <a:off x="856" y="2729"/>
              <a:ext cx="544" cy="1225"/>
            </a:xfrm>
            <a:prstGeom prst="leftBracket">
              <a:avLst>
                <a:gd name="adj" fmla="val 0"/>
              </a:avLst>
            </a:prstGeom>
            <a:noFill/>
            <a:ln w="38100">
              <a:solidFill>
                <a:srgbClr val="333333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11" name="Group 33"/>
          <p:cNvGrpSpPr/>
          <p:nvPr/>
        </p:nvGrpSpPr>
        <p:grpSpPr>
          <a:xfrm flipV="1">
            <a:off x="5519738" y="2083594"/>
            <a:ext cx="702469" cy="323850"/>
            <a:chOff x="839" y="2886"/>
            <a:chExt cx="590" cy="272"/>
          </a:xfrm>
        </p:grpSpPr>
        <p:sp>
          <p:nvSpPr>
            <p:cNvPr id="20509" name="Rectangle 34"/>
            <p:cNvSpPr>
              <a:spLocks noChangeArrowheads="1"/>
            </p:cNvSpPr>
            <p:nvPr/>
          </p:nvSpPr>
          <p:spPr bwMode="auto">
            <a:xfrm>
              <a:off x="839" y="2886"/>
              <a:ext cx="590" cy="4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0510" name="Rectangle 35"/>
            <p:cNvSpPr>
              <a:spLocks noChangeArrowheads="1"/>
            </p:cNvSpPr>
            <p:nvPr/>
          </p:nvSpPr>
          <p:spPr bwMode="auto">
            <a:xfrm>
              <a:off x="1292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0511" name="Rectangle 36"/>
            <p:cNvSpPr>
              <a:spLocks noChangeArrowheads="1"/>
            </p:cNvSpPr>
            <p:nvPr/>
          </p:nvSpPr>
          <p:spPr bwMode="auto">
            <a:xfrm>
              <a:off x="929" y="2931"/>
              <a:ext cx="46" cy="22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12" name="Group 37"/>
          <p:cNvGrpSpPr/>
          <p:nvPr/>
        </p:nvGrpSpPr>
        <p:grpSpPr>
          <a:xfrm>
            <a:off x="5735241" y="1962150"/>
            <a:ext cx="319087" cy="522685"/>
            <a:chOff x="1020" y="2558"/>
            <a:chExt cx="268" cy="439"/>
          </a:xfrm>
        </p:grpSpPr>
        <p:grpSp>
          <p:nvGrpSpPr>
            <p:cNvPr id="17432" name="Group 38"/>
            <p:cNvGrpSpPr/>
            <p:nvPr/>
          </p:nvGrpSpPr>
          <p:grpSpPr>
            <a:xfrm>
              <a:off x="1020" y="2558"/>
              <a:ext cx="227" cy="328"/>
              <a:chOff x="1020" y="2558"/>
              <a:chExt cx="227" cy="328"/>
            </a:xfrm>
          </p:grpSpPr>
          <p:sp>
            <p:nvSpPr>
              <p:cNvPr id="20506" name="Rectangle 39"/>
              <p:cNvSpPr>
                <a:spLocks noChangeArrowheads="1"/>
              </p:cNvSpPr>
              <p:nvPr/>
            </p:nvSpPr>
            <p:spPr bwMode="auto">
              <a:xfrm>
                <a:off x="1020" y="2659"/>
                <a:ext cx="227" cy="227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0507" name="Rectangle 40"/>
              <p:cNvSpPr>
                <a:spLocks noChangeArrowheads="1"/>
              </p:cNvSpPr>
              <p:nvPr/>
            </p:nvSpPr>
            <p:spPr bwMode="auto">
              <a:xfrm>
                <a:off x="1111" y="2609"/>
                <a:ext cx="46" cy="45"/>
              </a:xfrm>
              <a:prstGeom prst="rect">
                <a:avLst/>
              </a:prstGeom>
              <a:solidFill>
                <a:srgbClr val="000000">
                  <a:alpha val="89803"/>
                </a:srgbClr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0508" name="AutoShape 41"/>
              <p:cNvSpPr>
                <a:spLocks noChangeArrowheads="1"/>
              </p:cNvSpPr>
              <p:nvPr/>
            </p:nvSpPr>
            <p:spPr bwMode="auto">
              <a:xfrm rot="-5400000">
                <a:off x="1103" y="2542"/>
                <a:ext cx="46" cy="91"/>
              </a:xfrm>
              <a:prstGeom prst="flowChartDelay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</p:grpSp>
        <p:sp>
          <p:nvSpPr>
            <p:cNvPr id="17433" name="Text Box 42"/>
            <p:cNvSpPr txBox="1"/>
            <p:nvPr/>
          </p:nvSpPr>
          <p:spPr>
            <a:xfrm>
              <a:off x="1021" y="2649"/>
              <a:ext cx="267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100" b="1">
                  <a:solidFill>
                    <a:schemeClr val="bg1"/>
                  </a:solidFill>
                  <a:latin typeface="宋体" panose="02010600030101010101" pitchFamily="2" charset="-122"/>
                </a:rPr>
                <a:t>G</a:t>
              </a:r>
              <a:endParaRPr lang="en-US" altLang="zh-CN" sz="2100" b="1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Group 43"/>
          <p:cNvGrpSpPr/>
          <p:nvPr/>
        </p:nvGrpSpPr>
        <p:grpSpPr>
          <a:xfrm>
            <a:off x="5519738" y="1969294"/>
            <a:ext cx="702469" cy="522685"/>
            <a:chOff x="3470" y="1740"/>
            <a:chExt cx="590" cy="439"/>
          </a:xfrm>
        </p:grpSpPr>
        <p:grpSp>
          <p:nvGrpSpPr>
            <p:cNvPr id="17422" name="Group 44"/>
            <p:cNvGrpSpPr/>
            <p:nvPr/>
          </p:nvGrpSpPr>
          <p:grpSpPr>
            <a:xfrm flipV="1">
              <a:off x="3470" y="1842"/>
              <a:ext cx="590" cy="272"/>
              <a:chOff x="839" y="2886"/>
              <a:chExt cx="590" cy="272"/>
            </a:xfrm>
          </p:grpSpPr>
          <p:sp>
            <p:nvSpPr>
              <p:cNvPr id="20501" name="Rectangle 45"/>
              <p:cNvSpPr>
                <a:spLocks noChangeArrowheads="1"/>
              </p:cNvSpPr>
              <p:nvPr/>
            </p:nvSpPr>
            <p:spPr bwMode="auto">
              <a:xfrm>
                <a:off x="839" y="2886"/>
                <a:ext cx="590" cy="45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0502" name="Rectangle 46"/>
              <p:cNvSpPr>
                <a:spLocks noChangeArrowheads="1"/>
              </p:cNvSpPr>
              <p:nvPr/>
            </p:nvSpPr>
            <p:spPr bwMode="auto">
              <a:xfrm>
                <a:off x="1292" y="2931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0503" name="Rectangle 47"/>
              <p:cNvSpPr>
                <a:spLocks noChangeArrowheads="1"/>
              </p:cNvSpPr>
              <p:nvPr/>
            </p:nvSpPr>
            <p:spPr bwMode="auto">
              <a:xfrm>
                <a:off x="929" y="2931"/>
                <a:ext cx="46" cy="22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</p:grpSp>
        <p:grpSp>
          <p:nvGrpSpPr>
            <p:cNvPr id="17423" name="Group 48"/>
            <p:cNvGrpSpPr/>
            <p:nvPr/>
          </p:nvGrpSpPr>
          <p:grpSpPr>
            <a:xfrm>
              <a:off x="3651" y="1740"/>
              <a:ext cx="268" cy="439"/>
              <a:chOff x="1020" y="2558"/>
              <a:chExt cx="268" cy="439"/>
            </a:xfrm>
          </p:grpSpPr>
          <p:grpSp>
            <p:nvGrpSpPr>
              <p:cNvPr id="17424" name="Group 49"/>
              <p:cNvGrpSpPr/>
              <p:nvPr/>
            </p:nvGrpSpPr>
            <p:grpSpPr>
              <a:xfrm>
                <a:off x="1020" y="2558"/>
                <a:ext cx="227" cy="328"/>
                <a:chOff x="1020" y="2558"/>
                <a:chExt cx="227" cy="328"/>
              </a:xfrm>
            </p:grpSpPr>
            <p:sp>
              <p:nvSpPr>
                <p:cNvPr id="20498" name="Rectangle 50"/>
                <p:cNvSpPr>
                  <a:spLocks noChangeArrowheads="1"/>
                </p:cNvSpPr>
                <p:nvPr/>
              </p:nvSpPr>
              <p:spPr bwMode="auto">
                <a:xfrm>
                  <a:off x="1020" y="2659"/>
                  <a:ext cx="227" cy="227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endParaRPr>
                </a:p>
              </p:txBody>
            </p:sp>
            <p:sp>
              <p:nvSpPr>
                <p:cNvPr id="20499" name="Rectangle 51"/>
                <p:cNvSpPr>
                  <a:spLocks noChangeArrowheads="1"/>
                </p:cNvSpPr>
                <p:nvPr/>
              </p:nvSpPr>
              <p:spPr bwMode="auto">
                <a:xfrm>
                  <a:off x="1111" y="2609"/>
                  <a:ext cx="46" cy="45"/>
                </a:xfrm>
                <a:prstGeom prst="rect">
                  <a:avLst/>
                </a:prstGeom>
                <a:solidFill>
                  <a:srgbClr val="000000">
                    <a:alpha val="89803"/>
                  </a:srgbClr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endParaRPr>
                </a:p>
              </p:txBody>
            </p:sp>
            <p:sp>
              <p:nvSpPr>
                <p:cNvPr id="20500" name="AutoShape 52"/>
                <p:cNvSpPr>
                  <a:spLocks noChangeArrowheads="1"/>
                </p:cNvSpPr>
                <p:nvPr/>
              </p:nvSpPr>
              <p:spPr bwMode="auto">
                <a:xfrm rot="-5400000">
                  <a:off x="1103" y="2542"/>
                  <a:ext cx="46" cy="91"/>
                </a:xfrm>
                <a:prstGeom prst="flowChartDelay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7425" name="Text Box 53"/>
              <p:cNvSpPr txBox="1"/>
              <p:nvPr/>
            </p:nvSpPr>
            <p:spPr>
              <a:xfrm>
                <a:off x="1021" y="2649"/>
                <a:ext cx="267" cy="3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>
                    <a:solidFill>
                      <a:schemeClr val="bg1"/>
                    </a:solidFill>
                    <a:latin typeface="宋体" panose="02010600030101010101" pitchFamily="2" charset="-122"/>
                  </a:rPr>
                  <a:t>G</a:t>
                </a:r>
                <a:endParaRPr lang="en-US" altLang="zh-CN" sz="2100" b="1">
                  <a:solidFill>
                    <a:schemeClr val="bg1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2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  <p:cond evt="onBegin" delay="0">
                          <p:tn val="50"/>
                        </p:cond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/>
      <p:bldP spid="40964" grpId="0"/>
      <p:bldP spid="409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TextBox 1"/>
          <p:cNvSpPr txBox="1"/>
          <p:nvPr/>
        </p:nvSpPr>
        <p:spPr>
          <a:xfrm>
            <a:off x="1453753" y="704850"/>
            <a:ext cx="6107906" cy="41402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chemeClr val="bg1"/>
                </a:solidFill>
                <a:latin typeface="Calibri" panose="020f0502020204030204" pitchFamily="34" charset="0"/>
              </a:rPr>
              <a:t>一、压力的作用效果与压力的大小和受力面积有关。</a:t>
            </a:r>
            <a:endParaRPr lang="zh-CN" altLang="en-US" sz="2100" b="1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813" y="2143125"/>
            <a:ext cx="1340644" cy="7372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压力的作用效果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43375" y="1714500"/>
            <a:ext cx="2102644" cy="73723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相同受力面积，比较压力大小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3375" y="2518172"/>
            <a:ext cx="2102644" cy="73723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相同压力，比较受力面积大小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" name="Group 24"/>
          <p:cNvGrpSpPr/>
          <p:nvPr/>
        </p:nvGrpSpPr>
        <p:grpSpPr>
          <a:xfrm>
            <a:off x="3006328" y="2013347"/>
            <a:ext cx="991790" cy="607219"/>
            <a:chOff x="1565" y="1691"/>
            <a:chExt cx="833" cy="510"/>
          </a:xfrm>
        </p:grpSpPr>
        <p:sp>
          <p:nvSpPr>
            <p:cNvPr id="4" name="右箭头 3"/>
            <p:cNvSpPr/>
            <p:nvPr/>
          </p:nvSpPr>
          <p:spPr>
            <a:xfrm>
              <a:off x="1565" y="2021"/>
              <a:ext cx="833" cy="180"/>
            </a:xfrm>
            <a:prstGeom prst="rightArrow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678" y="1691"/>
              <a:ext cx="604" cy="348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比较</a:t>
              </a:r>
              <a:endPara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9" name="组合 10"/>
          <p:cNvGrpSpPr/>
          <p:nvPr/>
        </p:nvGrpSpPr>
        <p:grpSpPr>
          <a:xfrm>
            <a:off x="6246019" y="2409825"/>
            <a:ext cx="1125141" cy="1714500"/>
            <a:chOff x="6786579" y="3214685"/>
            <a:chExt cx="1499869" cy="2000264"/>
          </a:xfrm>
        </p:grpSpPr>
        <p:sp>
          <p:nvSpPr>
            <p:cNvPr id="7" name="手杖形箭头 6"/>
            <p:cNvSpPr/>
            <p:nvPr/>
          </p:nvSpPr>
          <p:spPr>
            <a:xfrm rot="5400000">
              <a:off x="6179270" y="3821994"/>
              <a:ext cx="2000264" cy="785646"/>
            </a:xfrm>
            <a:prstGeom prst="uturnArrow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612645" y="3623128"/>
              <a:ext cx="673803" cy="1123506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eaVer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求比值</a:t>
              </a:r>
              <a:endPara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572000" y="3624263"/>
            <a:ext cx="1512094" cy="737235"/>
          </a:xfrm>
          <a:prstGeom prst="rect">
            <a:avLst/>
          </a:prstGeom>
          <a:solidFill>
            <a:schemeClr val="bg1"/>
          </a:solidFill>
          <a:ln w="25400">
            <a:solidFill>
              <a:srgbClr val="8064A2"/>
            </a:solidFill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100" b="1" u="sng" kern="1200" cap="none" spc="0" normalizeH="0" baseline="0" noProof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  压力</a:t>
            </a:r>
            <a:r>
              <a:rPr kumimoji="0" lang="en-US" altLang="zh-CN" sz="2100" b="1" u="sng" kern="1200" cap="none" spc="0" normalizeH="0" baseline="0" noProof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___     </a:t>
            </a:r>
            <a:endParaRPr kumimoji="0" lang="en-US" altLang="zh-CN" sz="2100" b="1" u="sng" kern="1200" cap="none" spc="0" normalizeH="0" baseline="0" noProof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2100" b="1" kern="1200" cap="none" spc="0" normalizeH="0" baseline="0" noProof="0">
                <a:solidFill>
                  <a:srgbClr val="000000"/>
                </a:solidFill>
                <a:latin typeface="+mn-ea"/>
                <a:ea typeface="+mn-ea"/>
                <a:cs typeface="+mn-cs"/>
              </a:rPr>
              <a:t> 受力面积</a:t>
            </a:r>
            <a:endParaRPr kumimoji="0" lang="zh-CN" altLang="en-US" sz="2100" b="1" kern="1200" cap="none" spc="0" normalizeH="0" baseline="0" noProof="0">
              <a:solidFill>
                <a:srgbClr val="000000"/>
              </a:solidFill>
              <a:latin typeface="+mn-ea"/>
              <a:ea typeface="+mn-ea"/>
              <a:cs typeface="+mn-cs"/>
            </a:endParaRPr>
          </a:p>
        </p:txBody>
      </p:sp>
      <p:grpSp>
        <p:nvGrpSpPr>
          <p:cNvPr id="11" name="Group 25"/>
          <p:cNvGrpSpPr/>
          <p:nvPr/>
        </p:nvGrpSpPr>
        <p:grpSpPr>
          <a:xfrm>
            <a:off x="2915841" y="3471863"/>
            <a:ext cx="1339453" cy="581025"/>
            <a:chOff x="1489" y="2916"/>
            <a:chExt cx="1125" cy="488"/>
          </a:xfrm>
        </p:grpSpPr>
        <p:sp>
          <p:nvSpPr>
            <p:cNvPr id="13" name="左箭头 12"/>
            <p:cNvSpPr/>
            <p:nvPr/>
          </p:nvSpPr>
          <p:spPr>
            <a:xfrm>
              <a:off x="1489" y="3224"/>
              <a:ext cx="1125" cy="180"/>
            </a:xfrm>
            <a:prstGeom prst="leftArrow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22" y="2916"/>
              <a:ext cx="604" cy="348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00" b="1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定义</a:t>
              </a:r>
              <a:endPara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996679" y="3786188"/>
            <a:ext cx="718820" cy="4140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压强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7" name="上箭头 16"/>
          <p:cNvSpPr/>
          <p:nvPr/>
        </p:nvSpPr>
        <p:spPr>
          <a:xfrm>
            <a:off x="2245519" y="2893219"/>
            <a:ext cx="160735" cy="803672"/>
          </a:xfrm>
          <a:prstGeom prst="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2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" name="AutoShape 2"/>
          <p:cNvSpPr/>
          <p:nvPr/>
        </p:nvSpPr>
        <p:spPr>
          <a:xfrm>
            <a:off x="4068366" y="3929063"/>
            <a:ext cx="742950" cy="457200"/>
          </a:xfrm>
          <a:prstGeom prst="cloudCallout">
            <a:avLst>
              <a:gd name="adj1" fmla="val -19069"/>
              <a:gd name="adj2" fmla="val 101824"/>
            </a:avLst>
          </a:prstGeom>
          <a:solidFill>
            <a:srgbClr val="CCFFCC"/>
          </a:solidFill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1453754" y="1788319"/>
            <a:ext cx="4749404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defRPr/>
            </a:pPr>
            <a:r>
              <a:rPr kumimoji="0" lang="zh-CN" altLang="en-US" sz="21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压强的物理意义：</a:t>
            </a:r>
            <a:endParaRPr kumimoji="0" lang="zh-CN" altLang="en-US" sz="2100" b="1" kern="1200" cap="none" spc="0" normalizeH="0" baseline="0" noProof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3323035" y="2155031"/>
            <a:ext cx="3767138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defRPr/>
            </a:pPr>
            <a:r>
              <a:rPr kumimoji="0" lang="zh-CN" altLang="en-US" sz="2100" b="1" kern="1200" cap="none" spc="0" normalizeH="0" baseline="0" noProof="0">
                <a:latin typeface="+mn-ea"/>
                <a:ea typeface="+mn-ea"/>
                <a:cs typeface="+mn-cs"/>
              </a:rPr>
              <a:t>表示压力作用效果的物理量。</a:t>
            </a:r>
            <a:endParaRPr kumimoji="0" lang="zh-CN" altLang="en-US" sz="2100" b="1" kern="1200" cap="none" spc="0" normalizeH="0" baseline="0" noProof="0">
              <a:latin typeface="+mn-ea"/>
              <a:ea typeface="+mn-ea"/>
              <a:cs typeface="+mn-cs"/>
            </a:endParaRP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1453754" y="1219200"/>
            <a:ext cx="1863329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defRPr/>
            </a:pPr>
            <a:r>
              <a:rPr kumimoji="0" lang="zh-CN" altLang="en-US" sz="21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压强的定义：</a:t>
            </a:r>
            <a:endParaRPr kumimoji="0" lang="zh-CN" altLang="en-US" sz="2100" b="1" kern="1200" cap="none" spc="0" normalizeH="0" baseline="0" noProof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3265885" y="1253729"/>
            <a:ext cx="4482704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defRPr/>
            </a:pPr>
            <a:r>
              <a:rPr kumimoji="0" lang="zh-CN" altLang="en-US" sz="2100" b="1" kern="1200" cap="none" spc="0" normalizeH="0" baseline="0" noProof="0">
                <a:latin typeface="+mn-ea"/>
                <a:ea typeface="+mn-ea"/>
                <a:cs typeface="+mn-cs"/>
              </a:rPr>
              <a:t>物体单位面积上受到的压力叫压强。</a:t>
            </a:r>
            <a:endParaRPr kumimoji="0" lang="zh-CN" altLang="en-US" sz="2100" b="1" kern="1200" cap="none" spc="0" normalizeH="0" baseline="0" noProof="0">
              <a:latin typeface="+mn-ea"/>
              <a:ea typeface="+mn-ea"/>
              <a:cs typeface="+mn-cs"/>
            </a:endParaRPr>
          </a:p>
        </p:txBody>
      </p:sp>
      <p:sp>
        <p:nvSpPr>
          <p:cNvPr id="7195" name="Text Box 27"/>
          <p:cNvSpPr txBox="1">
            <a:spLocks noChangeArrowheads="1"/>
          </p:cNvSpPr>
          <p:nvPr/>
        </p:nvSpPr>
        <p:spPr bwMode="auto">
          <a:xfrm>
            <a:off x="1453754" y="2397919"/>
            <a:ext cx="1999060" cy="414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defRPr/>
            </a:pPr>
            <a:r>
              <a:rPr kumimoji="0" lang="zh-CN" altLang="en-US" sz="21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rPr>
              <a:t>压强的公式：</a:t>
            </a:r>
            <a:endParaRPr kumimoji="0" lang="zh-CN" altLang="en-US" sz="2100" b="1" kern="1200" cap="none" spc="0" normalizeH="0" baseline="0" noProof="0">
              <a:solidFill>
                <a:srgbClr val="FF0000"/>
              </a:solidFill>
              <a:latin typeface="+mn-ea"/>
              <a:ea typeface="+mn-ea"/>
              <a:cs typeface="+mn-cs"/>
            </a:endParaRPr>
          </a:p>
        </p:txBody>
      </p:sp>
      <p:grpSp>
        <p:nvGrpSpPr>
          <p:cNvPr id="2" name="Group 52"/>
          <p:cNvGrpSpPr/>
          <p:nvPr/>
        </p:nvGrpSpPr>
        <p:grpSpPr>
          <a:xfrm>
            <a:off x="1453753" y="2740819"/>
            <a:ext cx="5392341" cy="1082278"/>
            <a:chOff x="305" y="2321"/>
            <a:chExt cx="4529" cy="909"/>
          </a:xfrm>
        </p:grpSpPr>
        <p:grpSp>
          <p:nvGrpSpPr>
            <p:cNvPr id="19475" name="Group 47"/>
            <p:cNvGrpSpPr/>
            <p:nvPr/>
          </p:nvGrpSpPr>
          <p:grpSpPr>
            <a:xfrm>
              <a:off x="305" y="2432"/>
              <a:ext cx="2052" cy="798"/>
              <a:chOff x="305" y="2432"/>
              <a:chExt cx="2052" cy="798"/>
            </a:xfrm>
          </p:grpSpPr>
          <p:sp>
            <p:nvSpPr>
              <p:cNvPr id="26632" name="Text Box 28"/>
              <p:cNvSpPr txBox="1">
                <a:spLocks noChangeArrowheads="1"/>
              </p:cNvSpPr>
              <p:nvPr/>
            </p:nvSpPr>
            <p:spPr bwMode="auto">
              <a:xfrm>
                <a:off x="305" y="2669"/>
                <a:ext cx="734" cy="34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marR="0" defTabSz="914400">
                  <a:buClrTx/>
                  <a:buSzTx/>
                  <a:defRPr/>
                </a:pPr>
                <a:r>
                  <a:rPr kumimoji="0" lang="zh-CN" altLang="en-US" sz="2100" b="1" kern="1200" cap="none" spc="0" normalizeH="0" baseline="0" noProof="0">
                    <a:latin typeface="+mn-ea"/>
                    <a:ea typeface="+mn-ea"/>
                    <a:cs typeface="+mn-cs"/>
                  </a:rPr>
                  <a:t>压强</a:t>
                </a:r>
                <a:r>
                  <a:rPr kumimoji="0" lang="en-US" altLang="zh-CN" sz="2100" b="1" kern="1200" cap="none" spc="0" normalizeH="0" baseline="0" noProof="0">
                    <a:latin typeface="+mn-ea"/>
                    <a:ea typeface="+mn-ea"/>
                    <a:cs typeface="+mn-cs"/>
                  </a:rPr>
                  <a:t>=</a:t>
                </a:r>
                <a:endParaRPr kumimoji="0" lang="en-US" altLang="zh-CN" sz="2100" b="1" kern="1200" cap="none" spc="0" normalizeH="0" baseline="0" noProof="0"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6633" name="Text Box 30"/>
              <p:cNvSpPr txBox="1">
                <a:spLocks noChangeArrowheads="1"/>
              </p:cNvSpPr>
              <p:nvPr/>
            </p:nvSpPr>
            <p:spPr bwMode="auto">
              <a:xfrm>
                <a:off x="1406" y="2432"/>
                <a:ext cx="666" cy="34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marR="0" defTabSz="914400">
                  <a:buClrTx/>
                  <a:buSzTx/>
                  <a:defRPr/>
                </a:pPr>
                <a:r>
                  <a:rPr kumimoji="0" lang="zh-CN" altLang="en-US" sz="2100" b="1" kern="1200" cap="none" spc="0" normalizeH="0" baseline="0" noProof="0">
                    <a:latin typeface="+mn-ea"/>
                    <a:ea typeface="+mn-ea"/>
                    <a:cs typeface="+mn-cs"/>
                  </a:rPr>
                  <a:t>压 力</a:t>
                </a:r>
                <a:endParaRPr kumimoji="0" lang="zh-CN" altLang="en-US" sz="2100" b="1" kern="1200" cap="none" spc="0" normalizeH="0" baseline="0" noProof="0"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3" name="Text Box 31"/>
              <p:cNvSpPr txBox="1">
                <a:spLocks noChangeArrowheads="1"/>
              </p:cNvSpPr>
              <p:nvPr/>
            </p:nvSpPr>
            <p:spPr bwMode="auto">
              <a:xfrm>
                <a:off x="1303" y="2882"/>
                <a:ext cx="1054" cy="34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marR="0" defTabSz="914400">
                  <a:buClrTx/>
                  <a:buSzTx/>
                  <a:defRPr/>
                </a:pPr>
                <a:r>
                  <a:rPr kumimoji="0" lang="zh-CN" altLang="en-US" sz="2100" b="1" kern="1200" cap="none" spc="0" normalizeH="0" baseline="0" noProof="0">
                    <a:latin typeface="+mn-ea"/>
                    <a:ea typeface="+mn-ea"/>
                    <a:cs typeface="+mn-cs"/>
                  </a:rPr>
                  <a:t>受力面积</a:t>
                </a:r>
                <a:endParaRPr kumimoji="0" lang="zh-CN" altLang="en-US" sz="2100" b="1" kern="1200" cap="none" spc="0" normalizeH="0" baseline="0" noProof="0"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2558" name="Line 32"/>
              <p:cNvSpPr>
                <a:spLocks noChangeShapeType="1"/>
              </p:cNvSpPr>
              <p:nvPr/>
            </p:nvSpPr>
            <p:spPr bwMode="auto">
              <a:xfrm>
                <a:off x="1202" y="2836"/>
                <a:ext cx="113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1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</p:grpSp>
        <p:grpSp>
          <p:nvGrpSpPr>
            <p:cNvPr id="19476" name="Group 51"/>
            <p:cNvGrpSpPr/>
            <p:nvPr/>
          </p:nvGrpSpPr>
          <p:grpSpPr>
            <a:xfrm>
              <a:off x="2653" y="2321"/>
              <a:ext cx="2181" cy="866"/>
              <a:chOff x="2653" y="2296"/>
              <a:chExt cx="2181" cy="866"/>
            </a:xfrm>
          </p:grpSpPr>
          <p:sp>
            <p:nvSpPr>
              <p:cNvPr id="26637" name="Text Box 35"/>
              <p:cNvSpPr txBox="1">
                <a:spLocks noChangeArrowheads="1"/>
              </p:cNvSpPr>
              <p:nvPr/>
            </p:nvSpPr>
            <p:spPr bwMode="auto">
              <a:xfrm>
                <a:off x="3742" y="2387"/>
                <a:ext cx="763" cy="34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marR="0" defTabSz="914400">
                  <a:buClrTx/>
                  <a:buSzTx/>
                  <a:defRPr/>
                </a:pPr>
                <a:r>
                  <a:rPr kumimoji="0" lang="en-US" altLang="zh-CN" sz="2100" kern="1200" cap="none" spc="0" normalizeH="0" baseline="0" noProof="0">
                    <a:solidFill>
                      <a:srgbClr val="FF0000"/>
                    </a:solidFill>
                    <a:latin typeface="+mn-ea"/>
                    <a:ea typeface="+mn-ea"/>
                    <a:cs typeface="+mn-cs"/>
                  </a:rPr>
                  <a:t>——N</a:t>
                </a:r>
                <a:endParaRPr kumimoji="0" lang="en-US" altLang="zh-CN" sz="2100" kern="1200" cap="none" spc="0" normalizeH="0" baseline="0" noProof="0">
                  <a:solidFill>
                    <a:srgbClr val="FF0000"/>
                  </a:solidFill>
                  <a:latin typeface="+mn-ea"/>
                  <a:ea typeface="+mn-ea"/>
                  <a:cs typeface="+mn-cs"/>
                </a:endParaRPr>
              </a:p>
            </p:txBody>
          </p:sp>
          <p:grpSp>
            <p:nvGrpSpPr>
              <p:cNvPr id="19478" name="Group 50"/>
              <p:cNvGrpSpPr/>
              <p:nvPr/>
            </p:nvGrpSpPr>
            <p:grpSpPr>
              <a:xfrm>
                <a:off x="2653" y="2296"/>
                <a:ext cx="2181" cy="866"/>
                <a:chOff x="2653" y="2296"/>
                <a:chExt cx="2181" cy="866"/>
              </a:xfrm>
            </p:grpSpPr>
            <p:sp>
              <p:nvSpPr>
                <p:cNvPr id="26639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2653" y="2549"/>
                  <a:ext cx="434" cy="3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 marR="0" defTabSz="914400">
                    <a:buClrTx/>
                    <a:buSzTx/>
                    <a:defRPr/>
                  </a:pPr>
                  <a:r>
                    <a:rPr kumimoji="0" lang="en-US" altLang="zh-CN" sz="2100" b="1" kern="1200" cap="none" spc="0" normalizeH="0" baseline="0" noProof="0">
                      <a:latin typeface="+mn-ea"/>
                      <a:ea typeface="+mn-ea"/>
                      <a:cs typeface="+mn-cs"/>
                    </a:rPr>
                    <a:t>P=</a:t>
                  </a:r>
                  <a:endParaRPr kumimoji="0" lang="en-US" altLang="zh-CN" sz="2100" b="1" kern="1200" cap="none" spc="0" normalizeH="0" baseline="0" noProof="0">
                    <a:latin typeface="+mn-ea"/>
                    <a:ea typeface="+mn-ea"/>
                    <a:cs typeface="+mn-cs"/>
                  </a:endParaRPr>
                </a:p>
              </p:txBody>
            </p:sp>
            <p:grpSp>
              <p:nvGrpSpPr>
                <p:cNvPr id="19480" name="Group 36"/>
                <p:cNvGrpSpPr/>
                <p:nvPr/>
              </p:nvGrpSpPr>
              <p:grpSpPr>
                <a:xfrm>
                  <a:off x="3741" y="2796"/>
                  <a:ext cx="1093" cy="366"/>
                  <a:chOff x="4558" y="1570"/>
                  <a:chExt cx="1093" cy="366"/>
                </a:xfrm>
              </p:grpSpPr>
              <p:sp>
                <p:nvSpPr>
                  <p:cNvPr id="26641" name="Text Box 3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558" y="1570"/>
                    <a:ext cx="788" cy="34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none">
                    <a:spAutoFit/>
                  </a:bodyPr>
                  <a:lstStyle/>
                  <a:p>
                    <a:pPr marR="0" defTabSz="914400">
                      <a:buClrTx/>
                      <a:buSzTx/>
                      <a:defRPr/>
                    </a:pPr>
                    <a:r>
                      <a:rPr kumimoji="0" lang="en-US" altLang="zh-CN" sz="2100" kern="1200" cap="none" spc="0" normalizeH="0" baseline="0" noProof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rPr>
                      <a:t>——m</a:t>
                    </a:r>
                    <a:endParaRPr kumimoji="0" lang="en-US" altLang="zh-CN" sz="2100" kern="1200" cap="none" spc="0" normalizeH="0" baseline="0" noProof="0">
                      <a:solidFill>
                        <a:srgbClr val="FF0000"/>
                      </a:solidFill>
                      <a:latin typeface="+mn-ea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9487" name="Text Box 38"/>
                  <p:cNvSpPr txBox="1"/>
                  <p:nvPr/>
                </p:nvSpPr>
                <p:spPr>
                  <a:xfrm>
                    <a:off x="5384" y="1579"/>
                    <a:ext cx="267" cy="35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100" b="1">
                        <a:solidFill>
                          <a:srgbClr val="FF0000"/>
                        </a:solidFill>
                        <a:latin typeface="宋体" panose="02010600030101010101" pitchFamily="2" charset="-122"/>
                      </a:rPr>
                      <a:t>2</a:t>
                    </a:r>
                    <a:endParaRPr lang="en-US" altLang="zh-CN" sz="2100" b="1">
                      <a:solidFill>
                        <a:srgbClr val="FF0000"/>
                      </a:solidFill>
                      <a:latin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19481" name="Group 49"/>
                <p:cNvGrpSpPr/>
                <p:nvPr/>
              </p:nvGrpSpPr>
              <p:grpSpPr>
                <a:xfrm>
                  <a:off x="3196" y="2296"/>
                  <a:ext cx="383" cy="778"/>
                  <a:chOff x="3876" y="1389"/>
                  <a:chExt cx="383" cy="778"/>
                </a:xfrm>
              </p:grpSpPr>
              <p:sp>
                <p:nvSpPr>
                  <p:cNvPr id="22549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3876" y="1801"/>
                    <a:ext cx="383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1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ea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19483" name="Group 39"/>
                  <p:cNvGrpSpPr/>
                  <p:nvPr/>
                </p:nvGrpSpPr>
                <p:grpSpPr>
                  <a:xfrm>
                    <a:off x="3937" y="1389"/>
                    <a:ext cx="306" cy="778"/>
                    <a:chOff x="4050" y="1006"/>
                    <a:chExt cx="140" cy="778"/>
                  </a:xfrm>
                </p:grpSpPr>
                <p:sp>
                  <p:nvSpPr>
                    <p:cNvPr id="19484" name="Text Box 40"/>
                    <p:cNvSpPr txBox="1"/>
                    <p:nvPr/>
                  </p:nvSpPr>
                  <p:spPr>
                    <a:xfrm>
                      <a:off x="4063" y="1006"/>
                      <a:ext cx="122" cy="348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altLang="zh-CN" sz="2100" b="1">
                          <a:latin typeface="宋体" panose="02010600030101010101" pitchFamily="2" charset="-122"/>
                        </a:rPr>
                        <a:t>F</a:t>
                      </a:r>
                      <a:endParaRPr lang="en-US" altLang="zh-CN" sz="2100" b="1">
                        <a:latin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9485" name="Text Box 41"/>
                    <p:cNvSpPr txBox="1"/>
                    <p:nvPr/>
                  </p:nvSpPr>
                  <p:spPr>
                    <a:xfrm>
                      <a:off x="4050" y="1436"/>
                      <a:ext cx="140" cy="348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altLang="zh-CN" sz="2100" b="1">
                          <a:latin typeface="宋体" panose="02010600030101010101" pitchFamily="2" charset="-122"/>
                        </a:rPr>
                        <a:t>S</a:t>
                      </a:r>
                      <a:endParaRPr lang="en-US" altLang="zh-CN" sz="2100" b="1">
                        <a:latin typeface="宋体" panose="02010600030101010101" pitchFamily="2" charset="-122"/>
                      </a:endParaRPr>
                    </a:p>
                  </p:txBody>
                </p:sp>
              </p:grpSp>
            </p:grpSp>
          </p:grpSp>
        </p:grpSp>
      </p:grpSp>
      <p:grpSp>
        <p:nvGrpSpPr>
          <p:cNvPr id="11" name="Group 53"/>
          <p:cNvGrpSpPr/>
          <p:nvPr/>
        </p:nvGrpSpPr>
        <p:grpSpPr>
          <a:xfrm>
            <a:off x="1453753" y="3892153"/>
            <a:ext cx="4273153" cy="1064419"/>
            <a:chOff x="567" y="3314"/>
            <a:chExt cx="3589" cy="894"/>
          </a:xfrm>
        </p:grpSpPr>
        <p:grpSp>
          <p:nvGrpSpPr>
            <p:cNvPr id="19470" name="Group 42"/>
            <p:cNvGrpSpPr/>
            <p:nvPr/>
          </p:nvGrpSpPr>
          <p:grpSpPr>
            <a:xfrm>
              <a:off x="3487" y="3314"/>
              <a:ext cx="669" cy="380"/>
              <a:chOff x="4471" y="3279"/>
              <a:chExt cx="669" cy="380"/>
            </a:xfrm>
          </p:grpSpPr>
          <p:sp>
            <p:nvSpPr>
              <p:cNvPr id="26650" name="Text Box 43"/>
              <p:cNvSpPr txBox="1">
                <a:spLocks noChangeArrowheads="1"/>
              </p:cNvSpPr>
              <p:nvPr/>
            </p:nvSpPr>
            <p:spPr bwMode="auto">
              <a:xfrm>
                <a:off x="4471" y="3311"/>
                <a:ext cx="564" cy="34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marR="0" defTabSz="914400">
                  <a:buClrTx/>
                  <a:buSzTx/>
                  <a:defRPr/>
                </a:pPr>
                <a:r>
                  <a:rPr kumimoji="0" lang="en-US" altLang="zh-CN" sz="2100" i="1" kern="1200" cap="none" spc="0" normalizeH="0" baseline="0" noProof="0">
                    <a:solidFill>
                      <a:srgbClr val="FF0000"/>
                    </a:solidFill>
                    <a:latin typeface="+mn-ea"/>
                    <a:ea typeface="+mn-ea"/>
                    <a:cs typeface="+mn-cs"/>
                  </a:rPr>
                  <a:t>N</a:t>
                </a:r>
                <a:r>
                  <a:rPr kumimoji="0" lang="en-US" altLang="zh-CN" sz="2100" kern="1200" cap="none" spc="0" normalizeH="0" baseline="0" noProof="0">
                    <a:solidFill>
                      <a:srgbClr val="FF0000"/>
                    </a:solidFill>
                    <a:latin typeface="+mn-ea"/>
                    <a:ea typeface="+mn-ea"/>
                    <a:cs typeface="+mn-cs"/>
                  </a:rPr>
                  <a:t>/</a:t>
                </a:r>
                <a:r>
                  <a:rPr kumimoji="0" lang="en-US" altLang="zh-CN" sz="2100" i="1" kern="1200" cap="none" spc="0" normalizeH="0" baseline="0" noProof="0">
                    <a:solidFill>
                      <a:srgbClr val="FF0000"/>
                    </a:solidFill>
                    <a:latin typeface="+mn-ea"/>
                    <a:ea typeface="+mn-ea"/>
                    <a:cs typeface="+mn-cs"/>
                  </a:rPr>
                  <a:t>m</a:t>
                </a:r>
                <a:endParaRPr kumimoji="0" lang="en-US" altLang="zh-CN" sz="2100" i="1" kern="1200" cap="none" spc="0" normalizeH="0" baseline="0" noProof="0">
                  <a:solidFill>
                    <a:srgbClr val="FF0000"/>
                  </a:solidFill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9474" name="Text Box 44"/>
              <p:cNvSpPr txBox="1"/>
              <p:nvPr/>
            </p:nvSpPr>
            <p:spPr>
              <a:xfrm>
                <a:off x="4905" y="3279"/>
                <a:ext cx="235" cy="2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500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2</a:t>
                </a:r>
                <a:endParaRPr lang="en-US" altLang="zh-CN" sz="1500" b="1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</p:grpSp>
        <p:sp>
          <p:nvSpPr>
            <p:cNvPr id="26652" name="Text Box 45"/>
            <p:cNvSpPr txBox="1">
              <a:spLocks noChangeArrowheads="1"/>
            </p:cNvSpPr>
            <p:nvPr/>
          </p:nvSpPr>
          <p:spPr bwMode="auto">
            <a:xfrm>
              <a:off x="567" y="3317"/>
              <a:ext cx="3311" cy="8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 eaLnBrk="0" hangingPunct="0">
                <a:buClrTx/>
                <a:buSzTx/>
                <a:defRPr/>
              </a:pPr>
              <a:r>
                <a:rPr kumimoji="0" lang="zh-CN" altLang="en-US" sz="2100" b="1" kern="1200" cap="none" spc="0" normalizeH="0" baseline="0" noProof="0">
                  <a:latin typeface="+mn-ea"/>
                  <a:ea typeface="+mn-ea"/>
                  <a:cs typeface="+mn-cs"/>
                </a:rPr>
                <a:t>国际单位：</a:t>
              </a:r>
              <a:r>
                <a:rPr kumimoji="0" lang="zh-CN" altLang="en-US" sz="2100" b="1" kern="1200" cap="none" spc="0" normalizeH="0" baseline="0" noProof="0">
                  <a:solidFill>
                    <a:srgbClr val="FF0000"/>
                  </a:solidFill>
                  <a:latin typeface="+mn-ea"/>
                  <a:ea typeface="+mn-ea"/>
                  <a:cs typeface="+mn-cs"/>
                </a:rPr>
                <a:t>帕斯卡</a:t>
              </a:r>
              <a:endParaRPr kumimoji="0" lang="zh-CN" altLang="en-US" sz="2100" b="1" kern="1200" cap="none" spc="0" normalizeH="0" baseline="0" noProof="0">
                <a:latin typeface="+mn-ea"/>
                <a:ea typeface="+mn-ea"/>
                <a:cs typeface="+mn-cs"/>
              </a:endParaRPr>
            </a:p>
            <a:p>
              <a:pPr marR="0" defTabSz="914400" eaLnBrk="0" hangingPunct="0">
                <a:buClrTx/>
                <a:buSzTx/>
                <a:defRPr/>
              </a:pPr>
              <a:r>
                <a:rPr kumimoji="0" lang="zh-CN" altLang="en-US" sz="2100" b="1" kern="1200" cap="none" spc="0" normalizeH="0" baseline="0" noProof="0">
                  <a:latin typeface="+mn-ea"/>
                  <a:ea typeface="+mn-ea"/>
                  <a:cs typeface="+mn-cs"/>
                </a:rPr>
                <a:t>        简称：</a:t>
              </a:r>
              <a:r>
                <a:rPr kumimoji="0" lang="zh-CN" altLang="en-US" sz="2100" b="1" kern="1200" cap="none" spc="0" normalizeH="0" baseline="0" noProof="0">
                  <a:solidFill>
                    <a:srgbClr val="FF0000"/>
                  </a:solidFill>
                  <a:latin typeface="+mn-ea"/>
                  <a:ea typeface="+mn-ea"/>
                  <a:cs typeface="+mn-cs"/>
                </a:rPr>
                <a:t>帕</a:t>
              </a:r>
              <a:endParaRPr kumimoji="0" lang="zh-CN" altLang="en-US" sz="21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endParaRPr>
            </a:p>
            <a:p>
              <a:pPr marR="0" defTabSz="914400" eaLnBrk="0" hangingPunct="0">
                <a:buClrTx/>
                <a:buSzTx/>
                <a:defRPr/>
              </a:pPr>
              <a:r>
                <a:rPr kumimoji="0" lang="zh-CN" altLang="en-US" sz="2100" b="1" kern="1200" cap="none" spc="0" normalizeH="0" baseline="0" noProof="0">
                  <a:latin typeface="+mn-ea"/>
                  <a:ea typeface="+mn-ea"/>
                  <a:cs typeface="+mn-cs"/>
                </a:rPr>
                <a:t>        符号：</a:t>
              </a:r>
              <a:r>
                <a:rPr kumimoji="0" lang="en-US" altLang="zh-CN" sz="2100" b="1" kern="1200" cap="none" spc="0" normalizeH="0" baseline="0" noProof="0">
                  <a:solidFill>
                    <a:srgbClr val="FF0000"/>
                  </a:solidFill>
                  <a:latin typeface="+mn-ea"/>
                  <a:ea typeface="+mn-ea"/>
                  <a:cs typeface="+mn-cs"/>
                </a:rPr>
                <a:t>Pa</a:t>
              </a:r>
              <a:endParaRPr kumimoji="0" lang="en-US" altLang="zh-CN" sz="21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6653" name="Text Box 46"/>
            <p:cNvSpPr txBox="1">
              <a:spLocks noChangeArrowheads="1"/>
            </p:cNvSpPr>
            <p:nvPr/>
          </p:nvSpPr>
          <p:spPr bwMode="auto">
            <a:xfrm>
              <a:off x="2853" y="3359"/>
              <a:ext cx="808" cy="3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defRPr/>
              </a:pPr>
              <a:r>
                <a:rPr kumimoji="0" lang="en-US" altLang="zh-CN" sz="2100" b="1" kern="1200" cap="none" spc="0" normalizeH="0" baseline="0" noProof="0">
                  <a:solidFill>
                    <a:srgbClr val="FF0000"/>
                  </a:solidFill>
                  <a:latin typeface="+mn-ea"/>
                  <a:ea typeface="+mn-ea"/>
                  <a:cs typeface="+mn-cs"/>
                </a:rPr>
                <a:t>1Pa=1</a:t>
              </a:r>
              <a:endParaRPr kumimoji="0" lang="en-US" altLang="zh-CN" sz="2100" b="1" kern="1200" cap="none" spc="0" normalizeH="0" baseline="0" noProof="0">
                <a:solidFill>
                  <a:srgbClr val="FF0000"/>
                </a:solidFill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19466" name="组合 14"/>
          <p:cNvGrpSpPr/>
          <p:nvPr/>
        </p:nvGrpSpPr>
        <p:grpSpPr>
          <a:xfrm>
            <a:off x="1453754" y="704850"/>
            <a:ext cx="1372790" cy="476250"/>
            <a:chOff x="539552" y="625408"/>
            <a:chExt cx="1800225" cy="621105"/>
          </a:xfrm>
        </p:grpSpPr>
        <p:sp>
          <p:nvSpPr>
            <p:cNvPr id="19468" name="折角形 24"/>
            <p:cNvSpPr/>
            <p:nvPr/>
          </p:nvSpPr>
          <p:spPr>
            <a:xfrm>
              <a:off x="539552" y="638906"/>
              <a:ext cx="1800225" cy="607607"/>
            </a:xfrm>
            <a:prstGeom prst="foldedCorner">
              <a:avLst>
                <a:gd name="adj" fmla="val 16667"/>
              </a:avLst>
            </a:prstGeom>
            <a:solidFill>
              <a:srgbClr val="FEFBE6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r>
                <a:rPr lang="zh-CN" altLang="en-US" sz="2100" b="1">
                  <a:solidFill>
                    <a:srgbClr val="FF0000"/>
                  </a:solidFill>
                  <a:latin typeface="Comic Sans MS" panose="030f0702030302020204" pitchFamily="66" charset="0"/>
                </a:rPr>
                <a:t>归纳总结</a:t>
              </a:r>
              <a:endParaRPr lang="zh-CN" altLang="en-US" sz="2100" b="1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33" name="图文框 32"/>
            <p:cNvSpPr/>
            <p:nvPr/>
          </p:nvSpPr>
          <p:spPr bwMode="auto">
            <a:xfrm>
              <a:off x="548920" y="625408"/>
              <a:ext cx="1711229" cy="580733"/>
            </a:xfrm>
            <a:prstGeom prst="frame">
              <a:avLst/>
            </a:prstGeom>
            <a:solidFill>
              <a:schemeClr val="accent5">
                <a:lumMod val="1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4062413" y="4381500"/>
            <a:ext cx="3638550" cy="793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ts val="2200"/>
              </a:lnSpc>
              <a:spcBef>
                <a:spcPct val="50000"/>
              </a:spcBef>
              <a:buClrTx/>
              <a:buSzTx/>
              <a:defRPr/>
            </a:pPr>
            <a:r>
              <a:rPr kumimoji="0" lang="zh-CN" altLang="en-US" b="1" kern="1200" cap="none" spc="0" normalizeH="0" baseline="0" noProof="0">
                <a:latin typeface="+mn-ea"/>
                <a:ea typeface="+mn-ea"/>
                <a:cs typeface="+mn-cs"/>
              </a:rPr>
              <a:t>“</a:t>
            </a:r>
            <a:r>
              <a:rPr kumimoji="0" lang="en-US" altLang="zh-CN" b="1" kern="1200" cap="none" spc="0" normalizeH="0" baseline="0" noProof="0"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b="1" kern="1200" cap="none" spc="0" normalizeH="0" baseline="0" noProof="0">
                <a:latin typeface="+mn-ea"/>
                <a:ea typeface="+mn-ea"/>
                <a:cs typeface="+mn-cs"/>
              </a:rPr>
              <a:t>帕”的含义</a:t>
            </a:r>
            <a:r>
              <a:rPr kumimoji="0" lang="en-US" altLang="zh-CN" b="1" kern="1200" cap="none" spc="0" normalizeH="0" baseline="0" noProof="0">
                <a:latin typeface="+mn-ea"/>
                <a:ea typeface="+mn-ea"/>
                <a:cs typeface="+mn-cs"/>
              </a:rPr>
              <a:t>: 1</a:t>
            </a:r>
            <a:r>
              <a:rPr kumimoji="0" lang="zh-CN" altLang="en-US" b="1" kern="1200" cap="none" spc="0" normalizeH="0" baseline="0" noProof="0">
                <a:latin typeface="+mn-ea"/>
                <a:ea typeface="+mn-ea"/>
                <a:cs typeface="+mn-cs"/>
              </a:rPr>
              <a:t>平方米的面积上</a:t>
            </a:r>
            <a:endParaRPr kumimoji="0" lang="en-US" altLang="zh-CN" b="1" kern="1200" cap="none" spc="0" normalizeH="0" baseline="0" noProof="0"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ts val="2200"/>
              </a:lnSpc>
              <a:spcBef>
                <a:spcPct val="50000"/>
              </a:spcBef>
              <a:buClrTx/>
              <a:buSzTx/>
              <a:defRPr/>
            </a:pPr>
            <a:r>
              <a:rPr kumimoji="0" lang="zh-CN" altLang="en-US" b="1" kern="1200" cap="none" spc="0" normalizeH="0" baseline="0" noProof="0">
                <a:latin typeface="+mn-ea"/>
                <a:ea typeface="+mn-ea"/>
                <a:cs typeface="+mn-cs"/>
              </a:rPr>
              <a:t>受到的压力是</a:t>
            </a:r>
            <a:r>
              <a:rPr kumimoji="0" lang="en-US" altLang="zh-CN" b="1" kern="1200" cap="none" spc="0" normalizeH="0" baseline="0" noProof="0"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b="1" kern="1200" cap="none" spc="0" normalizeH="0" baseline="0" noProof="0">
                <a:latin typeface="+mn-ea"/>
                <a:ea typeface="+mn-ea"/>
                <a:cs typeface="+mn-cs"/>
              </a:rPr>
              <a:t>牛。</a:t>
            </a:r>
            <a:endParaRPr kumimoji="0" lang="zh-CN" altLang="en-US" b="1" kern="1200" cap="none" spc="0" normalizeH="0" baseline="0" noProof="0">
              <a:latin typeface="+mn-ea"/>
              <a:ea typeface="+mn-ea"/>
              <a:cs typeface="+mn-cs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043555" y="911225"/>
            <a:ext cx="743585" cy="99060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14"/>
          <p:cNvGrpSpPr/>
          <p:nvPr/>
        </p:nvGrpSpPr>
        <p:grpSpPr>
          <a:xfrm>
            <a:off x="4004072" y="694055"/>
            <a:ext cx="1373505" cy="476885"/>
            <a:chOff x="3808999" y="418373"/>
            <a:chExt cx="1801163" cy="621933"/>
          </a:xfrm>
        </p:grpSpPr>
        <p:sp>
          <p:nvSpPr>
            <p:cNvPr id="6" name="折角形 24"/>
            <p:cNvSpPr/>
            <p:nvPr/>
          </p:nvSpPr>
          <p:spPr>
            <a:xfrm>
              <a:off x="3809832" y="418373"/>
              <a:ext cx="1800330" cy="621933"/>
            </a:xfrm>
            <a:prstGeom prst="foldedCorner">
              <a:avLst>
                <a:gd name="adj" fmla="val 16667"/>
              </a:avLst>
            </a:prstGeom>
            <a:solidFill>
              <a:srgbClr val="FEFBE6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r>
                <a:rPr lang="zh-CN" altLang="en-US" sz="2100" b="1">
                  <a:solidFill>
                    <a:srgbClr val="FF0000"/>
                  </a:solidFill>
                  <a:latin typeface="Comic Sans MS" panose="030f0702030302020204" pitchFamily="66" charset="0"/>
                </a:rPr>
                <a:t>引出定义</a:t>
              </a:r>
              <a:endParaRPr lang="zh-CN" altLang="en-US" sz="2100" b="1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7" name="图文框 6"/>
            <p:cNvSpPr/>
            <p:nvPr/>
          </p:nvSpPr>
          <p:spPr bwMode="auto">
            <a:xfrm>
              <a:off x="3808999" y="432451"/>
              <a:ext cx="1711229" cy="580733"/>
            </a:xfrm>
            <a:prstGeom prst="frame">
              <a:avLst/>
            </a:prstGeom>
            <a:solidFill>
              <a:schemeClr val="accent5">
                <a:lumMod val="1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" name="矩形 12290"/>
          <p:cNvSpPr>
            <a:spLocks noChangeArrowheads="1"/>
          </p:cNvSpPr>
          <p:nvPr/>
        </p:nvSpPr>
        <p:spPr bwMode="auto">
          <a:xfrm>
            <a:off x="0" y="427355"/>
            <a:ext cx="3411855" cy="278130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algn="l">
              <a:buFont typeface="Arial" panose="020b0604020202020204" pitchFamily="34" charset="0"/>
              <a:buNone/>
              <a:defRPr/>
            </a:pPr>
            <a:r>
              <a:rPr lang="en-US" altLang="zh-CN" b="1" spc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b="1" spc="100">
                <a:solidFill>
                  <a:srgbClr val="FFFF00"/>
                </a:solidFill>
                <a:latin typeface="Mongolian Baiti" panose="03000500000000000000" charset="0"/>
                <a:ea typeface="黑体" panose="02010609060101010101" pitchFamily="49" charset="-122"/>
                <a:cs typeface="Mongolian Baiti" panose="03000500000000000000" charset="0"/>
              </a:rPr>
              <a:t> 3</a:t>
            </a:r>
            <a:r>
              <a:rPr lang="zh-CN" altLang="en-US" sz="2400" b="1" spc="100">
                <a:solidFill>
                  <a:srgbClr val="FFFF00"/>
                </a:solidFill>
                <a:latin typeface="Mongolian Baiti" panose="03000500000000000000" charset="0"/>
                <a:ea typeface="华文宋体" panose="02010600040101010101" charset="-122"/>
                <a:cs typeface="Mongolian Baiti" panose="03000500000000000000" charset="0"/>
              </a:rPr>
              <a:t>、压强</a:t>
            </a:r>
            <a:endParaRPr lang="zh-CN" altLang="en-US" sz="2400" b="1" spc="100">
              <a:solidFill>
                <a:srgbClr val="FFFF00"/>
              </a:solidFill>
              <a:latin typeface="Mongolian Baiti" panose="03000500000000000000" charset="0"/>
              <a:ea typeface="华文宋体" panose="02010600040101010101" charset="-122"/>
              <a:cs typeface="Mongolian Baiti" panose="03000500000000000000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7176" grpId="0"/>
      <p:bldP spid="7177" grpId="0"/>
      <p:bldP spid="7179" grpId="0"/>
      <p:bldP spid="7195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矩形 18433"/>
          <p:cNvSpPr>
            <a:spLocks noChangeAspect="1"/>
          </p:cNvSpPr>
          <p:nvPr/>
        </p:nvSpPr>
        <p:spPr>
          <a:xfrm>
            <a:off x="4461272" y="2461022"/>
            <a:ext cx="222647" cy="22264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8435" name="矩形 18434"/>
          <p:cNvSpPr>
            <a:spLocks noChangeAspect="1"/>
          </p:cNvSpPr>
          <p:nvPr/>
        </p:nvSpPr>
        <p:spPr>
          <a:xfrm>
            <a:off x="4461272" y="2461022"/>
            <a:ext cx="222647" cy="22264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sz="1350"/>
          </a:p>
        </p:txBody>
      </p:sp>
      <p:pic>
        <p:nvPicPr>
          <p:cNvPr id="18436" name="图片 18435" descr="D:/360安全浏览器下载/http:/humbabe.arc.nasa.gov/mgcm/micromet/Blaise_Pascal.jpg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1511935" y="617855"/>
            <a:ext cx="2857500" cy="3433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18436"/>
          <p:cNvSpPr txBox="1"/>
          <p:nvPr/>
        </p:nvSpPr>
        <p:spPr>
          <a:xfrm>
            <a:off x="4743450" y="754856"/>
            <a:ext cx="2852738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帕斯卡是法国数学家和物理学家，帕斯卡在物理学方面的主要成就是对流体静力学和大气强的研究。为了纪念帕斯卡，人们用他的名字来命名压强的单位</a:t>
            </a:r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帕斯卡。</a:t>
            </a:r>
            <a:endParaRPr lang="zh-CN" altLang="en-US" sz="21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302499" y="617855"/>
            <a:ext cx="1209675" cy="41402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 eaLnBrk="0" hangingPunct="0">
              <a:buClrTx/>
              <a:buSzTx/>
              <a:defRPr/>
            </a:pPr>
            <a:r>
              <a:rPr kumimoji="0" lang="en-US" altLang="zh-CN" sz="2100" b="1" kern="1200" cap="none" spc="0" normalizeH="0" baseline="0" noProof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2100" b="1" kern="1200" cap="none" spc="0" normalizeH="0" baseline="0" noProof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帕斯卡</a:t>
            </a:r>
            <a:endParaRPr kumimoji="0" lang="zh-CN" altLang="en-US" sz="2100" b="1" kern="1200" cap="none" spc="0" normalizeH="0" baseline="0" noProof="0">
              <a:solidFill>
                <a:schemeClr val="bg1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90739" y="4347210"/>
            <a:ext cx="1745615" cy="41402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 eaLnBrk="0" hangingPunct="0">
              <a:buClrTx/>
              <a:buSzTx/>
              <a:defRPr/>
            </a:pPr>
            <a:r>
              <a:rPr kumimoji="0" lang="en-US" altLang="zh-CN" sz="2100" b="1" kern="1200" cap="none" spc="0" normalizeH="0" baseline="0" noProof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2100" b="1" kern="1200" cap="none" spc="0" normalizeH="0" baseline="0" noProof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生活小助理</a:t>
            </a:r>
            <a:endParaRPr kumimoji="0" lang="zh-CN" altLang="en-US" sz="2100" b="1" kern="1200" cap="none" spc="0" normalizeH="0" baseline="0" noProof="0">
              <a:solidFill>
                <a:schemeClr val="bg1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54860" y="4337685"/>
            <a:ext cx="6496050" cy="4235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将一张报纸对折一下，平铺在地面上，对地面的压强约为1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Pa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40962" grpId="0"/>
      <p:bldP spid="2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TextBox 2"/>
          <p:cNvSpPr txBox="1"/>
          <p:nvPr/>
        </p:nvSpPr>
        <p:spPr>
          <a:xfrm>
            <a:off x="642938" y="1187291"/>
            <a:ext cx="8313896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思考：你</a:t>
            </a:r>
            <a:r>
              <a:rPr lang="zh-CN" altLang="en-US" sz="21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在水平地面上走路时，对地面的压强</a:t>
            </a:r>
            <a:r>
              <a:rPr lang="zh-CN" altLang="en-US" sz="21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是多少？</a:t>
            </a:r>
            <a:endParaRPr lang="zh-CN" altLang="en-US" sz="21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5754" y="1598295"/>
            <a:ext cx="1572578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估算：</a:t>
            </a:r>
            <a:endParaRPr lang="zh-CN" altLang="en-US" sz="24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74445" y="1598295"/>
            <a:ext cx="5875496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zh-CN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pitchFamily="2" charset="-122"/>
              </a:rPr>
              <a:t>已知：</a:t>
            </a:r>
            <a:r>
              <a:rPr lang="en-US" altLang="zh-CN" b="1" i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60 </a:t>
            </a:r>
            <a:r>
              <a:rPr lang="en-US" altLang="zh-CN" b="1" baseline="3000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Kg </a:t>
            </a:r>
            <a:r>
              <a:rPr lang="zh-CN" altLang="zh-CN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b="1" i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b="1" baseline="-2500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=250c</a:t>
            </a:r>
            <a:r>
              <a:rPr lang="zh-CN" altLang="zh-CN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b="1" baseline="3000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250</a:t>
            </a:r>
            <a:r>
              <a:rPr lang="zh-CN" altLang="zh-CN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×</a:t>
            </a:r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10</a:t>
            </a:r>
            <a:r>
              <a:rPr lang="zh-CN" altLang="zh-CN" b="1" baseline="30000" smtClean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－</a:t>
            </a:r>
            <a:r>
              <a:rPr lang="en-US" altLang="zh-CN" b="1" baseline="30000" smtClean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zh-CN" altLang="zh-CN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2.5</a:t>
            </a:r>
            <a:r>
              <a:rPr lang="zh-CN" altLang="zh-CN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×</a:t>
            </a:r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10</a:t>
            </a:r>
            <a:r>
              <a:rPr lang="zh-CN" altLang="zh-CN" b="1" baseline="30000" smtClean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－</a:t>
            </a:r>
            <a:r>
              <a:rPr lang="en-US" altLang="zh-CN" b="1" baseline="30000" smtClean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zh-CN" b="1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zh-CN" altLang="zh-CN" b="1" baseline="30000">
                <a:solidFill>
                  <a:schemeClr val="tx1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zh-CN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 </a:t>
            </a:r>
            <a:endParaRPr lang="zh-CN" altLang="zh-CN" b="1" baseline="3000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81603" name="文本框 281602"/>
          <p:cNvSpPr txBox="1"/>
          <p:nvPr/>
        </p:nvSpPr>
        <p:spPr>
          <a:xfrm>
            <a:off x="1482566" y="2395538"/>
            <a:ext cx="7493794" cy="506730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buClrTx/>
            </a:pPr>
            <a:r>
              <a:rPr lang="zh-CN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zh-CN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：人</a:t>
            </a:r>
            <a:r>
              <a:rPr lang="zh-CN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地面的</a:t>
            </a:r>
            <a:r>
              <a:rPr lang="zh-CN" altLang="zh-CN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压力</a:t>
            </a:r>
            <a:r>
              <a:rPr lang="en-US" altLang="zh-CN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b="1" i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F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b="1" i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G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b="1" i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mg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lang="en-US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60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10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=</a:t>
            </a:r>
            <a:r>
              <a:rPr lang="en-US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600</a:t>
            </a:r>
            <a:r>
              <a:rPr lang="en-US" altLang="zh-CN" b="1" baseline="3000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zh-CN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endParaRPr lang="zh-CN" altLang="zh-CN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83995" y="1995011"/>
            <a:ext cx="1355408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pitchFamily="2" charset="-122"/>
                <a:sym typeface="+mn-ea"/>
              </a:rPr>
              <a:t>求：</a:t>
            </a:r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p</a:t>
            </a:r>
            <a:r>
              <a:rPr lang="en-US" altLang="zh-CN" b="1" i="1" baseline="300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 / 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？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endParaRPr lang="zh-CN" altLang="zh-CN" b="1">
              <a:solidFill>
                <a:srgbClr val="FF0000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50720" y="2925128"/>
            <a:ext cx="5295900" cy="4235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一只鞋子与地面的</a:t>
            </a:r>
            <a:r>
              <a:rPr lang="zh-CN" altLang="zh-CN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受力面积  </a:t>
            </a:r>
            <a:r>
              <a:rPr lang="en-US" altLang="zh-CN" b="1" i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en-US" altLang="zh-CN" b="1" baseline="-2500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  <a:sym typeface="+mn-ea"/>
              </a:rPr>
              <a:t>2.5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×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10</a:t>
            </a:r>
            <a:r>
              <a:rPr lang="zh-CN" altLang="zh-CN" b="1" baseline="3000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－</a:t>
            </a:r>
            <a:r>
              <a:rPr lang="en-US" altLang="zh-CN" b="1" baseline="3000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zh-CN" altLang="zh-CN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endParaRPr lang="zh-CN" altLang="zh-CN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907858" y="3281839"/>
            <a:ext cx="6774656" cy="822173"/>
            <a:chOff x="4006" y="6891"/>
            <a:chExt cx="14225" cy="1726"/>
          </a:xfrm>
        </p:grpSpPr>
        <p:sp>
          <p:nvSpPr>
            <p:cNvPr id="13" name="文本框 12"/>
            <p:cNvSpPr txBox="1"/>
            <p:nvPr/>
          </p:nvSpPr>
          <p:spPr>
            <a:xfrm>
              <a:off x="4006" y="7400"/>
              <a:ext cx="5211" cy="889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人走路时对地面的</a:t>
              </a:r>
              <a:r>
                <a:rPr lang="zh-CN" altLang="zh-CN" b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压强</a:t>
              </a:r>
              <a:r>
                <a:rPr lang="en-US" altLang="zh-CN" b="1" baseline="300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 </a:t>
              </a:r>
              <a:endParaRPr lang="en-US" altLang="zh-CN" b="1" baseline="30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8068" y="6891"/>
              <a:ext cx="10163" cy="1726"/>
              <a:chOff x="9556" y="9247"/>
              <a:chExt cx="10163" cy="1726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9556" y="9624"/>
                <a:ext cx="10163" cy="889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b="1" baseline="30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+mn-ea"/>
                  </a:rPr>
                  <a:t> </a:t>
                </a:r>
                <a:r>
                  <a:rPr lang="en-US" altLang="zh-CN" b="1" baseline="3000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+mn-ea"/>
                  </a:rPr>
                  <a:t>                   </a:t>
                </a:r>
                <a:r>
                  <a:rPr lang="en-US" altLang="zh-CN" b="1" i="1" baseline="30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+mn-ea"/>
                  </a:rPr>
                  <a:t>/ </a:t>
                </a:r>
                <a:r>
                  <a:rPr lang="en-US" altLang="zh-CN" b="1" baseline="3000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+mn-ea"/>
                  </a:rPr>
                  <a:t>                   </a:t>
                </a:r>
                <a:r>
                  <a:rPr lang="zh-CN" altLang="zh-CN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+mn-ea"/>
                  </a:rPr>
                  <a:t>＝ </a:t>
                </a:r>
                <a:r>
                  <a:rPr lang="en-US" altLang="zh-CN" b="1" baseline="3000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+mn-ea"/>
                  </a:rPr>
                  <a:t>  </a:t>
                </a:r>
                <a:r>
                  <a:rPr lang="en-US" altLang="zh-CN" b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+mn-ea"/>
                  </a:rPr>
                  <a:t>                    </a:t>
                </a:r>
                <a:r>
                  <a:rPr lang="zh-CN" altLang="zh-CN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+mn-ea"/>
                  </a:rPr>
                  <a:t>＝</a:t>
                </a:r>
                <a:r>
                  <a: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lang="zh-CN" altLang="zh-CN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+mn-ea"/>
                  </a:rPr>
                  <a:t>.</a:t>
                </a:r>
                <a:r>
                  <a: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+mn-ea"/>
                  </a:rPr>
                  <a:t>4</a:t>
                </a:r>
                <a:r>
                  <a:rPr lang="zh-CN" altLang="zh-CN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+mn-ea"/>
                  </a:rPr>
                  <a:t>×</a:t>
                </a:r>
                <a:r>
                  <a:rPr lang="zh-CN" altLang="zh-CN" b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+mn-ea"/>
                  </a:rPr>
                  <a:t>10</a:t>
                </a:r>
                <a:r>
                  <a:rPr lang="en-US" altLang="zh-CN" b="1" baseline="3000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+mn-ea"/>
                  </a:rPr>
                  <a:t>4 </a:t>
                </a:r>
                <a:r>
                  <a:rPr lang="zh-CN" altLang="en-US" b="1" smtClean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  <a:sym typeface="+mn-ea"/>
                  </a:rPr>
                  <a:t>（</a:t>
                </a:r>
                <a:r>
                  <a:rPr lang="zh-CN" altLang="zh-CN" b="1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Pa</a:t>
                </a:r>
                <a:r>
                  <a:rPr lang="zh-CN" altLang="zh-CN" b="1" smtClean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黑体" panose="02010609060101010101" pitchFamily="49" charset="-122"/>
                    <a:sym typeface="+mn-ea"/>
                  </a:rPr>
                  <a:t>）</a:t>
                </a:r>
                <a:r>
                  <a:rPr lang="en-US" altLang="zh-CN" b="1" baseline="30000" smtClean="0">
                    <a:solidFill>
                      <a:schemeClr val="bg1"/>
                    </a:solidFill>
                    <a:latin typeface="Times New Roman" panose="02020603050405020304" pitchFamily="18" charset="0"/>
                    <a:ea typeface="楷体_GB2312" pitchFamily="49" charset="-122"/>
                    <a:cs typeface="Times New Roman" panose="02020603050405020304" pitchFamily="18" charset="0"/>
                    <a:sym typeface="+mn-ea"/>
                  </a:rPr>
                  <a:t>       </a:t>
                </a:r>
                <a:endParaRPr lang="en-US" altLang="zh-CN" b="1" baseline="30000" smtClean="0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10780" y="9247"/>
                <a:ext cx="5590" cy="1726"/>
                <a:chOff x="3068" y="7712"/>
                <a:chExt cx="5590" cy="1726"/>
              </a:xfrm>
            </p:grpSpPr>
            <p:grpSp>
              <p:nvGrpSpPr>
                <p:cNvPr id="28" name="组合 27"/>
                <p:cNvGrpSpPr/>
                <p:nvPr/>
              </p:nvGrpSpPr>
              <p:grpSpPr>
                <a:xfrm>
                  <a:off x="3068" y="7712"/>
                  <a:ext cx="2332" cy="1726"/>
                  <a:chOff x="3759124" y="588625"/>
                  <a:chExt cx="1480747" cy="1096293"/>
                </a:xfrm>
              </p:grpSpPr>
              <p:sp>
                <p:nvSpPr>
                  <p:cNvPr id="29" name="文本框 3"/>
                  <p:cNvSpPr txBox="1"/>
                  <p:nvPr/>
                </p:nvSpPr>
                <p:spPr>
                  <a:xfrm>
                    <a:off x="3759124" y="901065"/>
                    <a:ext cx="968375" cy="49109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spcBef>
                        <a:spcPct val="0"/>
                      </a:spcBef>
                    </a:pPr>
                    <a:r>
                      <a:rPr lang="en-US" altLang="zh-CN" b="1" i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rPr>
                      <a:t>p</a:t>
                    </a:r>
                    <a:r>
                      <a:rPr lang="en-US" altLang="zh-CN" b="1" i="1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 </a:t>
                    </a:r>
                    <a:r>
                      <a:rPr lang="zh-CN" altLang="x-none" b="1" smtClean="0">
                        <a:solidFill>
                          <a:srgbClr val="FF0000"/>
                        </a:solidFill>
                        <a:latin typeface="宋体" panose="02010600030101010101" pitchFamily="2" charset="-122"/>
                      </a:rPr>
                      <a:t>=</a:t>
                    </a:r>
                    <a:endParaRPr lang="zh-CN" altLang="x-none" b="1" smtClean="0">
                      <a:solidFill>
                        <a:srgbClr val="FF0000"/>
                      </a:solidFill>
                      <a:latin typeface="宋体" panose="02010600030101010101" pitchFamily="2" charset="-122"/>
                    </a:endParaRPr>
                  </a:p>
                </p:txBody>
              </p:sp>
              <p:sp>
                <p:nvSpPr>
                  <p:cNvPr id="18" name="直接连接符 17"/>
                  <p:cNvSpPr/>
                  <p:nvPr/>
                </p:nvSpPr>
                <p:spPr>
                  <a:xfrm>
                    <a:off x="4460800" y="1107440"/>
                    <a:ext cx="533400" cy="0"/>
                  </a:xfrm>
                  <a:prstGeom prst="line">
                    <a:avLst/>
                  </a:prstGeom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31" name="文本框 5"/>
                  <p:cNvSpPr txBox="1"/>
                  <p:nvPr/>
                </p:nvSpPr>
                <p:spPr>
                  <a:xfrm>
                    <a:off x="4560454" y="588625"/>
                    <a:ext cx="679417" cy="49109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spcBef>
                        <a:spcPct val="0"/>
                      </a:spcBef>
                    </a:pPr>
                    <a:r>
                      <a:rPr lang="en-US" altLang="zh-CN" b="1" i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rPr>
                      <a:t>F</a:t>
                    </a:r>
                    <a:endParaRPr lang="en-US" altLang="zh-CN" b="1" i="1" baseline="-25000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_GB2312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2" name="文本框 6"/>
                  <p:cNvSpPr txBox="1"/>
                  <p:nvPr/>
                </p:nvSpPr>
                <p:spPr>
                  <a:xfrm>
                    <a:off x="4561371" y="1193823"/>
                    <a:ext cx="678500" cy="491095"/>
                  </a:xfrm>
                  <a:prstGeom prst="rect">
                    <a:avLst/>
                  </a:prstGeom>
                  <a:noFill/>
                  <a:ln w="9525">
                    <a:solidFill>
                      <a:srgbClr val="FF0000"/>
                    </a:solidFill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spcBef>
                        <a:spcPct val="0"/>
                      </a:spcBef>
                    </a:pPr>
                    <a:r>
                      <a:rPr lang="en-US" altLang="zh-CN" b="1" i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rPr>
                      <a:t>S </a:t>
                    </a:r>
                    <a:r>
                      <a:rPr lang="en-US" altLang="zh-CN" b="1" i="1" baseline="3000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</a:rPr>
                      <a:t>/</a:t>
                    </a:r>
                    <a:endParaRPr lang="en-US" altLang="zh-CN" b="1" i="1" baseline="3000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_GB2312" pitchFamily="49" charset="-122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33" name="组合 32"/>
                <p:cNvGrpSpPr/>
                <p:nvPr/>
              </p:nvGrpSpPr>
              <p:grpSpPr>
                <a:xfrm>
                  <a:off x="5834" y="7802"/>
                  <a:ext cx="2824" cy="1499"/>
                  <a:chOff x="4460800" y="647045"/>
                  <a:chExt cx="1793524" cy="952108"/>
                </a:xfrm>
              </p:grpSpPr>
              <p:sp>
                <p:nvSpPr>
                  <p:cNvPr id="34" name="直接连接符 33"/>
                  <p:cNvSpPr/>
                  <p:nvPr/>
                </p:nvSpPr>
                <p:spPr>
                  <a:xfrm>
                    <a:off x="4460800" y="1107420"/>
                    <a:ext cx="1517650" cy="635"/>
                  </a:xfrm>
                  <a:prstGeom prst="line">
                    <a:avLst/>
                  </a:prstGeom>
                  <a:ln w="38100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/>
                </p:txBody>
              </p:sp>
              <p:sp>
                <p:nvSpPr>
                  <p:cNvPr id="35" name="文本框 5"/>
                  <p:cNvSpPr txBox="1"/>
                  <p:nvPr/>
                </p:nvSpPr>
                <p:spPr>
                  <a:xfrm>
                    <a:off x="4832910" y="647045"/>
                    <a:ext cx="1355090" cy="49107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spcBef>
                        <a:spcPct val="0"/>
                      </a:spcBef>
                    </a:pPr>
                    <a:r>
                      <a:rPr lang="en-US" b="1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  <a:sym typeface="+mn-ea"/>
                      </a:rPr>
                      <a:t>600</a:t>
                    </a:r>
                    <a:endParaRPr lang="en-US" altLang="zh-CN" b="1" i="1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_GB2312" pitchFamily="49" charset="-122"/>
                      <a:cs typeface="Times New Roman" panose="02020603050405020304" pitchFamily="18" charset="0"/>
                      <a:sym typeface="+mn-ea"/>
                    </a:endParaRPr>
                  </a:p>
                </p:txBody>
              </p:sp>
              <p:sp>
                <p:nvSpPr>
                  <p:cNvPr id="36" name="文本框 6"/>
                  <p:cNvSpPr txBox="1"/>
                  <p:nvPr/>
                </p:nvSpPr>
                <p:spPr>
                  <a:xfrm>
                    <a:off x="4646504" y="1108075"/>
                    <a:ext cx="1607820" cy="49107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spcBef>
                        <a:spcPct val="0"/>
                      </a:spcBef>
                    </a:pPr>
                    <a:r>
                      <a:rPr lang="en-US" altLang="zh-CN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华文楷体" panose="02010600040101010101" pitchFamily="2" charset="-122"/>
                        <a:cs typeface="Times New Roman" panose="02020603050405020304" pitchFamily="18" charset="0"/>
                        <a:sym typeface="+mn-ea"/>
                      </a:rPr>
                      <a:t>2.5</a:t>
                    </a:r>
                    <a:r>
                      <a:rPr lang="zh-CN" altLang="zh-CN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  <a:sym typeface="+mn-ea"/>
                      </a:rPr>
                      <a:t>×</a:t>
                    </a:r>
                    <a:r>
                      <a:rPr lang="en-US" altLang="zh-CN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  <a:sym typeface="+mn-ea"/>
                      </a:rPr>
                      <a:t>10</a:t>
                    </a:r>
                    <a:r>
                      <a:rPr lang="zh-CN" altLang="zh-CN" b="1" baseline="3000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  <a:sym typeface="+mn-ea"/>
                      </a:rPr>
                      <a:t>－</a:t>
                    </a:r>
                    <a:r>
                      <a:rPr lang="en-US" altLang="zh-CN" b="1" baseline="3000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_GB2312" pitchFamily="49" charset="-122"/>
                        <a:cs typeface="Times New Roman" panose="02020603050405020304" pitchFamily="18" charset="0"/>
                        <a:sym typeface="+mn-ea"/>
                      </a:rPr>
                      <a:t>2</a:t>
                    </a:r>
                    <a:endParaRPr lang="en-US" altLang="zh-CN" b="1" baseline="30000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_GB2312" pitchFamily="49" charset="-122"/>
                      <a:cs typeface="Times New Roman" panose="02020603050405020304" pitchFamily="18" charset="0"/>
                      <a:sym typeface="+mn-ea"/>
                    </a:endParaRPr>
                  </a:p>
                </p:txBody>
              </p:sp>
            </p:grpSp>
          </p:grpSp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2331" y="719614"/>
            <a:ext cx="1326962" cy="2160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26381" y="3924776"/>
            <a:ext cx="725043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pitchFamily="2" charset="-122"/>
                <a:sym typeface="+mn-ea"/>
              </a:rPr>
              <a:t>答：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我在水平地面上走路时，对地面的压强是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.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×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10</a:t>
            </a:r>
            <a:r>
              <a:rPr lang="en-US" altLang="zh-CN" b="1" baseline="3000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4 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Pa</a:t>
            </a:r>
            <a:r>
              <a:rPr lang="en-US" altLang="zh-CN" b="1" baseline="3000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b="1" baseline="3000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  </a:t>
            </a:r>
            <a:endParaRPr lang="zh-CN" altLang="en-US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315834" y="639445"/>
            <a:ext cx="986790" cy="41402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 eaLnBrk="0" hangingPunct="0">
              <a:buClrTx/>
              <a:buSzTx/>
              <a:defRPr/>
            </a:pPr>
            <a:r>
              <a:rPr kumimoji="0" lang="zh-CN" altLang="en-US" sz="2100" b="1" kern="1200" cap="none" spc="0" normalizeH="0" baseline="0" noProof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算一算</a:t>
            </a:r>
            <a:endParaRPr kumimoji="0" lang="zh-CN" altLang="en-US" sz="2100" b="1" kern="1200" cap="none" spc="0" normalizeH="0" baseline="0" noProof="0">
              <a:solidFill>
                <a:schemeClr val="bg1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例题分析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advTm="5000" p14:dur="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7" grpId="0"/>
      <p:bldP spid="409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4" name="Picture 3" descr="大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304" y="1294210"/>
            <a:ext cx="4029075" cy="27312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Picture 6" descr="跳舞好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4006" y="1297781"/>
            <a:ext cx="1930004" cy="260627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Text Box 7"/>
          <p:cNvSpPr txBox="1"/>
          <p:nvPr/>
        </p:nvSpPr>
        <p:spPr>
          <a:xfrm>
            <a:off x="1453754" y="3961210"/>
            <a:ext cx="20574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latin typeface="宋体" panose="02010600030101010101" pitchFamily="2" charset="-122"/>
              </a:rPr>
              <a:t>体重</a:t>
            </a:r>
            <a:r>
              <a:rPr lang="en-US" altLang="zh-CN" sz="2100" b="1">
                <a:latin typeface="宋体" panose="02010600030101010101" pitchFamily="2" charset="-122"/>
              </a:rPr>
              <a:t>475N</a:t>
            </a:r>
            <a:r>
              <a:rPr lang="zh-CN" altLang="en-US" sz="2100" b="1">
                <a:latin typeface="宋体" panose="02010600030101010101" pitchFamily="2" charset="-122"/>
              </a:rPr>
              <a:t>，接触面积为</a:t>
            </a:r>
            <a:r>
              <a:rPr lang="en-US" altLang="zh-CN" sz="2100" b="1">
                <a:latin typeface="宋体" panose="02010600030101010101" pitchFamily="2" charset="-122"/>
              </a:rPr>
              <a:t>9.5cm</a:t>
            </a:r>
            <a:r>
              <a:rPr lang="en-US" altLang="zh-CN" sz="2100" b="1" baseline="30000">
                <a:latin typeface="宋体" panose="02010600030101010101" pitchFamily="2" charset="-122"/>
              </a:rPr>
              <a:t>2</a:t>
            </a:r>
            <a:endParaRPr lang="en-US" altLang="zh-CN" sz="2100" b="1">
              <a:latin typeface="宋体" panose="02010600030101010101" pitchFamily="2" charset="-122"/>
            </a:endParaRPr>
          </a:p>
        </p:txBody>
      </p:sp>
      <p:sp>
        <p:nvSpPr>
          <p:cNvPr id="23557" name="Text Box 8"/>
          <p:cNvSpPr txBox="1"/>
          <p:nvPr/>
        </p:nvSpPr>
        <p:spPr>
          <a:xfrm>
            <a:off x="4251722" y="4071938"/>
            <a:ext cx="30861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latin typeface="宋体" panose="02010600030101010101" pitchFamily="2" charset="-122"/>
              </a:rPr>
              <a:t>体重</a:t>
            </a:r>
            <a:r>
              <a:rPr lang="en-US" altLang="zh-CN" sz="2100" b="1">
                <a:latin typeface="宋体" panose="02010600030101010101" pitchFamily="2" charset="-122"/>
              </a:rPr>
              <a:t>60000N</a:t>
            </a:r>
            <a:r>
              <a:rPr lang="zh-CN" altLang="en-US" sz="2100" b="1">
                <a:latin typeface="宋体" panose="02010600030101010101" pitchFamily="2" charset="-122"/>
              </a:rPr>
              <a:t>，每只脚掌面积为</a:t>
            </a:r>
            <a:r>
              <a:rPr lang="en-US" altLang="zh-CN" sz="2100" b="1">
                <a:latin typeface="宋体" panose="02010600030101010101" pitchFamily="2" charset="-122"/>
              </a:rPr>
              <a:t>600cm</a:t>
            </a:r>
            <a:r>
              <a:rPr lang="en-US" altLang="zh-CN" sz="2100" b="1" baseline="30000">
                <a:latin typeface="宋体" panose="02010600030101010101" pitchFamily="2" charset="-122"/>
              </a:rPr>
              <a:t>2</a:t>
            </a:r>
            <a:endParaRPr lang="en-US" altLang="zh-CN" sz="2100" b="1">
              <a:latin typeface="宋体" panose="02010600030101010101" pitchFamily="2" charset="-122"/>
            </a:endParaRPr>
          </a:p>
        </p:txBody>
      </p:sp>
      <p:sp>
        <p:nvSpPr>
          <p:cNvPr id="23558" name="Text Box 11"/>
          <p:cNvSpPr txBox="1"/>
          <p:nvPr/>
        </p:nvSpPr>
        <p:spPr>
          <a:xfrm>
            <a:off x="3303985" y="704850"/>
            <a:ext cx="2470547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latin typeface="宋体" panose="02010600030101010101" pitchFamily="2" charset="-122"/>
              </a:rPr>
              <a:t>谁对地面的压强大？</a:t>
            </a:r>
            <a:endParaRPr lang="zh-CN" altLang="en-US" sz="2100" b="1">
              <a:latin typeface="宋体" panose="02010600030101010101" pitchFamily="2" charset="-122"/>
            </a:endParaRPr>
          </a:p>
        </p:txBody>
      </p:sp>
      <p:grpSp>
        <p:nvGrpSpPr>
          <p:cNvPr id="23559" name="组合 14"/>
          <p:cNvGrpSpPr/>
          <p:nvPr/>
        </p:nvGrpSpPr>
        <p:grpSpPr>
          <a:xfrm>
            <a:off x="1453754" y="704850"/>
            <a:ext cx="816769" cy="441722"/>
            <a:chOff x="539552" y="625408"/>
            <a:chExt cx="1800225" cy="621105"/>
          </a:xfrm>
        </p:grpSpPr>
        <p:sp>
          <p:nvSpPr>
            <p:cNvPr id="23560" name="折角形 24"/>
            <p:cNvSpPr/>
            <p:nvPr/>
          </p:nvSpPr>
          <p:spPr>
            <a:xfrm>
              <a:off x="539552" y="638906"/>
              <a:ext cx="1800225" cy="607607"/>
            </a:xfrm>
            <a:prstGeom prst="foldedCorner">
              <a:avLst>
                <a:gd name="adj" fmla="val 16667"/>
              </a:avLst>
            </a:prstGeom>
            <a:solidFill>
              <a:srgbClr val="FEFBE6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r>
                <a:rPr lang="zh-CN" altLang="en-US" sz="2100" b="1">
                  <a:solidFill>
                    <a:srgbClr val="FF0000"/>
                  </a:solidFill>
                  <a:latin typeface="Comic Sans MS" panose="030f0702030302020204" pitchFamily="66" charset="0"/>
                </a:rPr>
                <a:t>计算</a:t>
              </a:r>
              <a:endParaRPr lang="zh-CN" altLang="en-US" sz="2100" b="1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10" name="图文框 9"/>
            <p:cNvSpPr/>
            <p:nvPr/>
          </p:nvSpPr>
          <p:spPr bwMode="auto">
            <a:xfrm>
              <a:off x="550049" y="625408"/>
              <a:ext cx="1711001" cy="580926"/>
            </a:xfrm>
            <a:prstGeom prst="frame">
              <a:avLst/>
            </a:prstGeom>
            <a:solidFill>
              <a:schemeClr val="accent5">
                <a:lumMod val="1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例题分析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77" name="Rectangle 21"/>
          <p:cNvSpPr>
            <a:spLocks noChangeArrowheads="1"/>
          </p:cNvSpPr>
          <p:nvPr/>
        </p:nvSpPr>
        <p:spPr bwMode="auto">
          <a:xfrm>
            <a:off x="1453754" y="1178719"/>
            <a:ext cx="621863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解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: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芭蕾舞演员单脚力在水平地面上，Ｆ</a:t>
            </a:r>
            <a:r>
              <a:rPr kumimoji="0" lang="zh-CN" altLang="en-US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１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＝Ｇ＝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475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Ｎ。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</a:t>
            </a:r>
            <a:endParaRPr kumimoji="0" lang="zh-CN" altLang="en-US" b="0" i="0" u="none" strike="noStrike" kern="1200" cap="none" spc="0" normalizeH="0" baseline="3000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" name="Group 25"/>
          <p:cNvGrpSpPr/>
          <p:nvPr/>
        </p:nvGrpSpPr>
        <p:grpSpPr>
          <a:xfrm>
            <a:off x="2030016" y="1864519"/>
            <a:ext cx="1085850" cy="694135"/>
            <a:chOff x="480" y="1463"/>
            <a:chExt cx="912" cy="583"/>
          </a:xfrm>
        </p:grpSpPr>
        <p:grpSp>
          <p:nvGrpSpPr>
            <p:cNvPr id="24612" name="Group 24"/>
            <p:cNvGrpSpPr/>
            <p:nvPr/>
          </p:nvGrpSpPr>
          <p:grpSpPr>
            <a:xfrm>
              <a:off x="960" y="1463"/>
              <a:ext cx="432" cy="583"/>
              <a:chOff x="864" y="1392"/>
              <a:chExt cx="432" cy="583"/>
            </a:xfrm>
          </p:grpSpPr>
          <p:grpSp>
            <p:nvGrpSpPr>
              <p:cNvPr id="24614" name="Group 23"/>
              <p:cNvGrpSpPr/>
              <p:nvPr/>
            </p:nvGrpSpPr>
            <p:grpSpPr>
              <a:xfrm>
                <a:off x="864" y="1392"/>
                <a:ext cx="409" cy="320"/>
                <a:chOff x="864" y="1392"/>
                <a:chExt cx="409" cy="320"/>
              </a:xfrm>
            </p:grpSpPr>
            <p:sp>
              <p:nvSpPr>
                <p:cNvPr id="27685" name="Line 7"/>
                <p:cNvSpPr>
                  <a:spLocks noChangeShapeType="1"/>
                </p:cNvSpPr>
                <p:nvPr/>
              </p:nvSpPr>
              <p:spPr bwMode="auto">
                <a:xfrm>
                  <a:off x="909" y="1712"/>
                  <a:ext cx="31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endParaRPr>
                </a:p>
              </p:txBody>
            </p:sp>
            <p:sp>
              <p:nvSpPr>
                <p:cNvPr id="24617" name="Text Box 8"/>
                <p:cNvSpPr txBox="1"/>
                <p:nvPr/>
              </p:nvSpPr>
              <p:spPr>
                <a:xfrm>
                  <a:off x="864" y="1392"/>
                  <a:ext cx="409" cy="3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b="1">
                      <a:solidFill>
                        <a:srgbClr val="FF0000"/>
                      </a:solidFill>
                      <a:latin typeface="宋体" panose="02010600030101010101" pitchFamily="2" charset="-122"/>
                    </a:rPr>
                    <a:t>F</a:t>
                  </a:r>
                  <a:r>
                    <a:rPr lang="en-US" altLang="zh-CN" b="1" baseline="-25000">
                      <a:solidFill>
                        <a:srgbClr val="FF0000"/>
                      </a:solidFill>
                      <a:latin typeface="宋体" panose="02010600030101010101" pitchFamily="2" charset="-122"/>
                    </a:rPr>
                    <a:t>1</a:t>
                  </a:r>
                  <a:endParaRPr lang="en-US" altLang="zh-CN" b="1" baseline="-25000">
                    <a:solidFill>
                      <a:srgbClr val="FF0000"/>
                    </a:solidFill>
                    <a:latin typeface="宋体" panose="02010600030101010101" pitchFamily="2" charset="-122"/>
                  </a:endParaRPr>
                </a:p>
              </p:txBody>
            </p:sp>
          </p:grpSp>
          <p:sp>
            <p:nvSpPr>
              <p:cNvPr id="24615" name="Text Box 9"/>
              <p:cNvSpPr txBox="1"/>
              <p:nvPr/>
            </p:nvSpPr>
            <p:spPr>
              <a:xfrm>
                <a:off x="864" y="1666"/>
                <a:ext cx="432" cy="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S</a:t>
                </a:r>
                <a:r>
                  <a:rPr lang="en-US" altLang="zh-CN" b="1" baseline="-2500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1</a:t>
                </a:r>
                <a:endParaRPr lang="en-US" altLang="zh-CN" b="1" baseline="-25000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</p:grpSp>
        <p:sp>
          <p:nvSpPr>
            <p:cNvPr id="24613" name="Text Box 22"/>
            <p:cNvSpPr txBox="1"/>
            <p:nvPr/>
          </p:nvSpPr>
          <p:spPr>
            <a:xfrm>
              <a:off x="480" y="1584"/>
              <a:ext cx="528" cy="3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p</a:t>
              </a:r>
              <a:r>
                <a:rPr lang="en-US" altLang="zh-CN" b="1" baseline="-25000">
                  <a:solidFill>
                    <a:srgbClr val="FF0000"/>
                  </a:solidFill>
                  <a:latin typeface="宋体" panose="02010600030101010101" pitchFamily="2" charset="-122"/>
                </a:rPr>
                <a:t>1 </a:t>
              </a:r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=</a:t>
              </a:r>
              <a:endParaRPr lang="en-US" altLang="zh-CN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>
          <a:xfrm>
            <a:off x="3058716" y="1859756"/>
            <a:ext cx="1885950" cy="745331"/>
            <a:chOff x="1344" y="1459"/>
            <a:chExt cx="1584" cy="626"/>
          </a:xfrm>
        </p:grpSpPr>
        <p:sp>
          <p:nvSpPr>
            <p:cNvPr id="24608" name="Text Box 10"/>
            <p:cNvSpPr txBox="1"/>
            <p:nvPr/>
          </p:nvSpPr>
          <p:spPr>
            <a:xfrm>
              <a:off x="1920" y="1459"/>
              <a:ext cx="672" cy="3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F0000"/>
                  </a:solidFill>
                  <a:latin typeface="宋体" panose="02010600030101010101" pitchFamily="2" charset="-122"/>
                </a:rPr>
                <a:t>475N</a:t>
              </a:r>
              <a:endParaRPr lang="en-US" altLang="zh-CN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7678" name="Line 19"/>
            <p:cNvSpPr>
              <a:spLocks noChangeShapeType="1"/>
            </p:cNvSpPr>
            <p:nvPr/>
          </p:nvSpPr>
          <p:spPr bwMode="auto">
            <a:xfrm>
              <a:off x="1632" y="1776"/>
              <a:ext cx="129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45082" name="Text Box 26"/>
            <p:cNvSpPr txBox="1">
              <a:spLocks noChangeArrowheads="1"/>
            </p:cNvSpPr>
            <p:nvPr/>
          </p:nvSpPr>
          <p:spPr bwMode="auto">
            <a:xfrm>
              <a:off x="1344" y="1584"/>
              <a:ext cx="720" cy="30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=</a:t>
              </a:r>
              <a:endParaRPr kumimoji="0" lang="en-US" altLang="zh-CN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680" name="Rectangle 27"/>
            <p:cNvSpPr>
              <a:spLocks noChangeArrowheads="1"/>
            </p:cNvSpPr>
            <p:nvPr/>
          </p:nvSpPr>
          <p:spPr bwMode="auto">
            <a:xfrm>
              <a:off x="1630" y="1776"/>
              <a:ext cx="1097" cy="3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9.5×10</a:t>
              </a:r>
              <a:r>
                <a:rPr kumimoji="0" lang="en-US" altLang="zh-CN" b="1" i="0" u="none" strike="noStrike" kern="1200" cap="none" spc="0" normalizeH="0" baseline="3000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-4</a:t>
              </a:r>
              <a:r>
                <a:rPr kumimoji="0" lang="en-US" altLang="zh-CN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m</a:t>
              </a:r>
              <a:r>
                <a:rPr kumimoji="0" lang="en-US" altLang="zh-CN" b="1" i="0" u="none" strike="noStrike" kern="1200" cap="none" spc="0" normalizeH="0" baseline="3000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2</a:t>
              </a:r>
              <a:endParaRPr kumimoji="0" lang="en-US" altLang="zh-CN" b="1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6" name="Group 32"/>
          <p:cNvGrpSpPr/>
          <p:nvPr/>
        </p:nvGrpSpPr>
        <p:grpSpPr>
          <a:xfrm>
            <a:off x="5001816" y="2008585"/>
            <a:ext cx="1288256" cy="425053"/>
            <a:chOff x="2976" y="1584"/>
            <a:chExt cx="1082" cy="357"/>
          </a:xfrm>
        </p:grpSpPr>
        <p:sp>
          <p:nvSpPr>
            <p:cNvPr id="24606" name="Rectangle 29"/>
            <p:cNvSpPr/>
            <p:nvPr/>
          </p:nvSpPr>
          <p:spPr>
            <a:xfrm>
              <a:off x="2976" y="1632"/>
              <a:ext cx="251" cy="3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=</a:t>
              </a:r>
              <a:endParaRPr lang="en-US" altLang="zh-CN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7676" name="Rectangle 31"/>
            <p:cNvSpPr>
              <a:spLocks noChangeArrowheads="1"/>
            </p:cNvSpPr>
            <p:nvPr/>
          </p:nvSpPr>
          <p:spPr bwMode="auto">
            <a:xfrm>
              <a:off x="3168" y="1584"/>
              <a:ext cx="890" cy="3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5×10</a:t>
              </a:r>
              <a:r>
                <a:rPr kumimoji="0" lang="en-US" altLang="zh-CN" b="1" i="0" u="none" strike="noStrike" kern="1200" cap="none" spc="0" normalizeH="0" baseline="3000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5</a:t>
              </a:r>
              <a:r>
                <a:rPr kumimoji="0" lang="en-US" altLang="zh-CN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Pa</a:t>
              </a:r>
              <a:endParaRPr kumimoji="0" lang="en-US" altLang="zh-CN" b="1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45089" name="Rectangle 33"/>
          <p:cNvSpPr>
            <a:spLocks noChangeArrowheads="1"/>
          </p:cNvSpPr>
          <p:nvPr/>
        </p:nvSpPr>
        <p:spPr bwMode="auto">
          <a:xfrm>
            <a:off x="1978819" y="1581150"/>
            <a:ext cx="277812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Ｓ</a:t>
            </a:r>
            <a:r>
              <a:rPr kumimoji="0" lang="zh-CN" altLang="en-US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１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＝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9.5cm</a:t>
            </a:r>
            <a:r>
              <a:rPr kumimoji="0" lang="en-US" altLang="zh-CN" b="1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=9.5×10</a:t>
            </a:r>
            <a:r>
              <a:rPr kumimoji="0" lang="en-US" altLang="zh-CN" b="1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-4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</a:t>
            </a:r>
            <a:r>
              <a:rPr kumimoji="0" lang="en-US" altLang="zh-CN" b="1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endParaRPr kumimoji="0" lang="en-US" altLang="zh-CN" b="1" i="0" u="none" strike="noStrike" kern="1200" cap="none" spc="0" normalizeH="0" baseline="3000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7" name="Group 61"/>
          <p:cNvGrpSpPr/>
          <p:nvPr/>
        </p:nvGrpSpPr>
        <p:grpSpPr>
          <a:xfrm>
            <a:off x="1943100" y="2521744"/>
            <a:ext cx="5307806" cy="1614488"/>
            <a:chOff x="672" y="1968"/>
            <a:chExt cx="4458" cy="1356"/>
          </a:xfrm>
        </p:grpSpPr>
        <p:sp>
          <p:nvSpPr>
            <p:cNvPr id="24588" name="Text Box 35"/>
            <p:cNvSpPr txBox="1"/>
            <p:nvPr/>
          </p:nvSpPr>
          <p:spPr>
            <a:xfrm>
              <a:off x="720" y="2016"/>
              <a:ext cx="4176" cy="6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FF0000"/>
                  </a:solidFill>
                  <a:latin typeface="宋体" panose="02010600030101010101" pitchFamily="2" charset="-122"/>
                </a:rPr>
                <a:t>大象四脚站在水平地面上，</a:t>
              </a:r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F</a:t>
              </a:r>
              <a:r>
                <a:rPr lang="en-US" altLang="zh-CN" b="1" baseline="-25000">
                  <a:solidFill>
                    <a:srgbClr val="FF0000"/>
                  </a:solidFill>
                  <a:latin typeface="宋体" panose="02010600030101010101" pitchFamily="2" charset="-122"/>
                </a:rPr>
                <a:t>2</a:t>
              </a:r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=G =60000N</a:t>
              </a:r>
              <a:endParaRPr lang="en-US" altLang="zh-CN" b="1">
                <a:solidFill>
                  <a:srgbClr val="FF0000"/>
                </a:solidFill>
                <a:latin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S</a:t>
              </a:r>
              <a:r>
                <a:rPr lang="en-US" altLang="zh-CN" b="1" baseline="-25000">
                  <a:solidFill>
                    <a:srgbClr val="FF0000"/>
                  </a:solidFill>
                  <a:latin typeface="宋体" panose="02010600030101010101" pitchFamily="2" charset="-122"/>
                </a:rPr>
                <a:t>2</a:t>
              </a:r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=4×600cm</a:t>
              </a:r>
              <a:r>
                <a:rPr lang="en-US" altLang="zh-CN" b="1" baseline="30000">
                  <a:solidFill>
                    <a:srgbClr val="FF0000"/>
                  </a:solidFill>
                  <a:latin typeface="宋体" panose="02010600030101010101" pitchFamily="2" charset="-122"/>
                </a:rPr>
                <a:t>2</a:t>
              </a:r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=2400×10</a:t>
              </a:r>
              <a:r>
                <a:rPr lang="en-US" altLang="zh-CN" b="1" baseline="30000">
                  <a:solidFill>
                    <a:srgbClr val="FF0000"/>
                  </a:solidFill>
                  <a:latin typeface="宋体" panose="02010600030101010101" pitchFamily="2" charset="-122"/>
                </a:rPr>
                <a:t>-4</a:t>
              </a:r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m</a:t>
              </a:r>
              <a:r>
                <a:rPr lang="en-US" altLang="zh-CN" b="1" baseline="30000">
                  <a:solidFill>
                    <a:srgbClr val="FF0000"/>
                  </a:solidFill>
                  <a:latin typeface="宋体" panose="02010600030101010101" pitchFamily="2" charset="-122"/>
                </a:rPr>
                <a:t>2</a:t>
              </a:r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=2.4×10</a:t>
              </a:r>
              <a:r>
                <a:rPr lang="en-US" altLang="zh-CN" b="1" baseline="30000">
                  <a:solidFill>
                    <a:srgbClr val="FF0000"/>
                  </a:solidFill>
                  <a:latin typeface="宋体" panose="02010600030101010101" pitchFamily="2" charset="-122"/>
                </a:rPr>
                <a:t>-2</a:t>
              </a:r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m</a:t>
              </a:r>
              <a:r>
                <a:rPr lang="en-US" altLang="zh-CN" b="1" baseline="30000">
                  <a:solidFill>
                    <a:srgbClr val="FF0000"/>
                  </a:solidFill>
                  <a:latin typeface="宋体" panose="02010600030101010101" pitchFamily="2" charset="-122"/>
                </a:rPr>
                <a:t>2</a:t>
              </a:r>
              <a:endParaRPr lang="en-US" altLang="zh-CN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24589" name="Group 60"/>
            <p:cNvGrpSpPr/>
            <p:nvPr/>
          </p:nvGrpSpPr>
          <p:grpSpPr>
            <a:xfrm>
              <a:off x="672" y="1968"/>
              <a:ext cx="4458" cy="1356"/>
              <a:chOff x="672" y="1968"/>
              <a:chExt cx="4458" cy="1356"/>
            </a:xfrm>
          </p:grpSpPr>
          <p:sp>
            <p:nvSpPr>
              <p:cNvPr id="24590" name="Text Box 34"/>
              <p:cNvSpPr txBox="1"/>
              <p:nvPr/>
            </p:nvSpPr>
            <p:spPr>
              <a:xfrm>
                <a:off x="672" y="1968"/>
                <a:ext cx="3600" cy="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endParaRPr lang="zh-CN" altLang="zh-CN">
                  <a:solidFill>
                    <a:srgbClr val="FF0000"/>
                  </a:solidFill>
                  <a:latin typeface="宋体" panose="02010600030101010101" pitchFamily="2" charset="-122"/>
                </a:endParaRPr>
              </a:p>
            </p:txBody>
          </p:sp>
          <p:grpSp>
            <p:nvGrpSpPr>
              <p:cNvPr id="24591" name="Group 36"/>
              <p:cNvGrpSpPr/>
              <p:nvPr/>
            </p:nvGrpSpPr>
            <p:grpSpPr>
              <a:xfrm>
                <a:off x="720" y="2711"/>
                <a:ext cx="912" cy="583"/>
                <a:chOff x="480" y="1463"/>
                <a:chExt cx="912" cy="583"/>
              </a:xfrm>
            </p:grpSpPr>
            <p:grpSp>
              <p:nvGrpSpPr>
                <p:cNvPr id="24600" name="Group 37"/>
                <p:cNvGrpSpPr/>
                <p:nvPr/>
              </p:nvGrpSpPr>
              <p:grpSpPr>
                <a:xfrm>
                  <a:off x="960" y="1463"/>
                  <a:ext cx="432" cy="583"/>
                  <a:chOff x="864" y="1392"/>
                  <a:chExt cx="432" cy="583"/>
                </a:xfrm>
              </p:grpSpPr>
              <p:grpSp>
                <p:nvGrpSpPr>
                  <p:cNvPr id="24602" name="Group 38"/>
                  <p:cNvGrpSpPr/>
                  <p:nvPr/>
                </p:nvGrpSpPr>
                <p:grpSpPr>
                  <a:xfrm>
                    <a:off x="864" y="1392"/>
                    <a:ext cx="409" cy="320"/>
                    <a:chOff x="864" y="1392"/>
                    <a:chExt cx="409" cy="320"/>
                  </a:xfrm>
                </p:grpSpPr>
                <p:sp>
                  <p:nvSpPr>
                    <p:cNvPr id="27673" name="Line 3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09" y="1712"/>
                      <a:ext cx="317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</a:ln>
                  </p:spPr>
                  <p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4605" name="Text Box 40"/>
                    <p:cNvSpPr txBox="1"/>
                    <p:nvPr/>
                  </p:nvSpPr>
                  <p:spPr>
                    <a:xfrm>
                      <a:off x="864" y="1392"/>
                      <a:ext cx="409" cy="309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altLang="zh-CN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F</a:t>
                      </a:r>
                      <a:r>
                        <a:rPr lang="en-US" altLang="zh-CN" baseline="-250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endParaRPr lang="en-US" altLang="zh-CN" baseline="-25000">
                        <a:solidFill>
                          <a:srgbClr val="FF0000"/>
                        </a:solidFill>
                        <a:latin typeface="宋体" panose="02010600030101010101" pitchFamily="2" charset="-122"/>
                      </a:endParaRPr>
                    </a:p>
                  </p:txBody>
                </p:sp>
              </p:grpSp>
              <p:sp>
                <p:nvSpPr>
                  <p:cNvPr id="24603" name="Text Box 41"/>
                  <p:cNvSpPr txBox="1"/>
                  <p:nvPr/>
                </p:nvSpPr>
                <p:spPr>
                  <a:xfrm>
                    <a:off x="864" y="1666"/>
                    <a:ext cx="432" cy="30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>
                        <a:solidFill>
                          <a:srgbClr val="FF0000"/>
                        </a:solidFill>
                        <a:latin typeface="宋体" panose="02010600030101010101" pitchFamily="2" charset="-122"/>
                      </a:rPr>
                      <a:t>S</a:t>
                    </a:r>
                    <a:r>
                      <a:rPr lang="en-US" altLang="zh-CN" baseline="-25000">
                        <a:solidFill>
                          <a:srgbClr val="FF0000"/>
                        </a:solidFill>
                        <a:latin typeface="宋体" panose="02010600030101010101" pitchFamily="2" charset="-122"/>
                      </a:rPr>
                      <a:t>2</a:t>
                    </a:r>
                    <a:endParaRPr lang="en-US" altLang="zh-CN" baseline="-25000">
                      <a:solidFill>
                        <a:srgbClr val="FF0000"/>
                      </a:solidFill>
                      <a:latin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24601" name="Text Box 42"/>
                <p:cNvSpPr txBox="1"/>
                <p:nvPr/>
              </p:nvSpPr>
              <p:spPr>
                <a:xfrm>
                  <a:off x="480" y="1584"/>
                  <a:ext cx="528" cy="31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b="1">
                      <a:solidFill>
                        <a:srgbClr val="FF0000"/>
                      </a:solidFill>
                      <a:latin typeface="宋体" panose="02010600030101010101" pitchFamily="2" charset="-122"/>
                    </a:rPr>
                    <a:t>p</a:t>
                  </a:r>
                  <a:r>
                    <a:rPr lang="en-US" altLang="zh-CN" b="1" baseline="-25000">
                      <a:solidFill>
                        <a:srgbClr val="FF0000"/>
                      </a:solidFill>
                      <a:latin typeface="宋体" panose="02010600030101010101" pitchFamily="2" charset="-122"/>
                    </a:rPr>
                    <a:t>2 </a:t>
                  </a:r>
                  <a:r>
                    <a:rPr lang="en-US" altLang="zh-CN" b="1">
                      <a:solidFill>
                        <a:srgbClr val="FF0000"/>
                      </a:solidFill>
                      <a:latin typeface="宋体" panose="02010600030101010101" pitchFamily="2" charset="-122"/>
                    </a:rPr>
                    <a:t>=</a:t>
                  </a:r>
                  <a:endParaRPr lang="en-US" altLang="zh-CN" b="1">
                    <a:solidFill>
                      <a:srgbClr val="FF0000"/>
                    </a:solidFill>
                    <a:latin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592" name="Group 51"/>
              <p:cNvGrpSpPr/>
              <p:nvPr/>
            </p:nvGrpSpPr>
            <p:grpSpPr>
              <a:xfrm>
                <a:off x="1632" y="2640"/>
                <a:ext cx="2208" cy="684"/>
                <a:chOff x="1344" y="1401"/>
                <a:chExt cx="1584" cy="684"/>
              </a:xfrm>
            </p:grpSpPr>
            <p:sp>
              <p:nvSpPr>
                <p:cNvPr id="24596" name="Text Box 52"/>
                <p:cNvSpPr txBox="1"/>
                <p:nvPr/>
              </p:nvSpPr>
              <p:spPr>
                <a:xfrm>
                  <a:off x="1920" y="1401"/>
                  <a:ext cx="672" cy="3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b="1">
                      <a:solidFill>
                        <a:srgbClr val="FF0000"/>
                      </a:solidFill>
                      <a:latin typeface="宋体" panose="02010600030101010101" pitchFamily="2" charset="-122"/>
                    </a:rPr>
                    <a:t>60000N</a:t>
                  </a:r>
                  <a:endParaRPr lang="en-US" altLang="zh-CN" b="1">
                    <a:solidFill>
                      <a:srgbClr val="FF0000"/>
                    </a:solidFill>
                    <a:latin typeface="宋体" panose="02010600030101010101" pitchFamily="2" charset="-122"/>
                  </a:endParaRPr>
                </a:p>
              </p:txBody>
            </p:sp>
            <p:sp>
              <p:nvSpPr>
                <p:cNvPr id="27666" name="Line 53"/>
                <p:cNvSpPr>
                  <a:spLocks noChangeShapeType="1"/>
                </p:cNvSpPr>
                <p:nvPr/>
              </p:nvSpPr>
              <p:spPr bwMode="auto">
                <a:xfrm>
                  <a:off x="1632" y="1776"/>
                  <a:ext cx="1296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b="0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endParaRPr>
                </a:p>
              </p:txBody>
            </p:sp>
            <p:sp>
              <p:nvSpPr>
                <p:cNvPr id="45110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1344" y="1584"/>
                  <a:ext cx="720" cy="309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/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rgbClr val="FF000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宋体" panose="02010600030101010101" pitchFamily="2" charset="-122"/>
                      <a:ea typeface="宋体" panose="02010600030101010101" pitchFamily="2" charset="-122"/>
                      <a:cs typeface="+mn-cs"/>
                    </a:rPr>
                    <a:t>=</a:t>
                  </a:r>
                  <a:endParaRPr kumimoji="0" lang="en-US" altLang="zh-CN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668" name="Rectangle 55"/>
                <p:cNvSpPr>
                  <a:spLocks noChangeArrowheads="1"/>
                </p:cNvSpPr>
                <p:nvPr/>
              </p:nvSpPr>
              <p:spPr bwMode="auto">
                <a:xfrm>
                  <a:off x="1630" y="1776"/>
                  <a:ext cx="787" cy="309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+mn-ea"/>
                      <a:ea typeface="+mn-ea"/>
                      <a:cs typeface="+mn-cs"/>
                    </a:rPr>
                    <a:t>2.4×10</a:t>
                  </a:r>
                  <a:r>
                    <a:rPr kumimoji="0" lang="en-US" altLang="zh-CN" b="1" i="0" u="none" strike="noStrike" kern="1200" cap="none" spc="0" normalizeH="0" baseline="30000" noProof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+mn-ea"/>
                      <a:ea typeface="+mn-ea"/>
                      <a:cs typeface="+mn-cs"/>
                    </a:rPr>
                    <a:t>-2</a:t>
                  </a:r>
                  <a:r>
                    <a:rPr kumimoji="0" lang="en-US" altLang="zh-CN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+mn-ea"/>
                      <a:ea typeface="+mn-ea"/>
                      <a:cs typeface="+mn-cs"/>
                    </a:rPr>
                    <a:t>m</a:t>
                  </a:r>
                  <a:r>
                    <a:rPr kumimoji="0" lang="en-US" altLang="zh-CN" b="1" i="0" u="none" strike="noStrike" kern="1200" cap="none" spc="0" normalizeH="0" baseline="30000" noProof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+mn-ea"/>
                      <a:ea typeface="+mn-ea"/>
                      <a:cs typeface="+mn-cs"/>
                    </a:rPr>
                    <a:t>2</a:t>
                  </a:r>
                  <a:endParaRPr kumimoji="0" lang="en-US" altLang="zh-CN" b="1" i="0" u="none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4593" name="Group 56"/>
              <p:cNvGrpSpPr/>
              <p:nvPr/>
            </p:nvGrpSpPr>
            <p:grpSpPr>
              <a:xfrm>
                <a:off x="3888" y="2832"/>
                <a:ext cx="1242" cy="357"/>
                <a:chOff x="2976" y="1584"/>
                <a:chExt cx="1242" cy="357"/>
              </a:xfrm>
            </p:grpSpPr>
            <p:sp>
              <p:nvSpPr>
                <p:cNvPr id="24594" name="Rectangle 57"/>
                <p:cNvSpPr/>
                <p:nvPr/>
              </p:nvSpPr>
              <p:spPr>
                <a:xfrm>
                  <a:off x="2976" y="1632"/>
                  <a:ext cx="250" cy="3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>
                      <a:solidFill>
                        <a:srgbClr val="FF0000"/>
                      </a:solidFill>
                      <a:latin typeface="宋体" panose="02010600030101010101" pitchFamily="2" charset="-122"/>
                    </a:rPr>
                    <a:t>=</a:t>
                  </a:r>
                  <a:endParaRPr lang="en-US" altLang="zh-CN">
                    <a:solidFill>
                      <a:srgbClr val="FF0000"/>
                    </a:solidFill>
                    <a:latin typeface="宋体" panose="02010600030101010101" pitchFamily="2" charset="-122"/>
                  </a:endParaRPr>
                </a:p>
              </p:txBody>
            </p:sp>
            <p:sp>
              <p:nvSpPr>
                <p:cNvPr id="27664" name="Rectangle 58"/>
                <p:cNvSpPr>
                  <a:spLocks noChangeArrowheads="1"/>
                </p:cNvSpPr>
                <p:nvPr/>
              </p:nvSpPr>
              <p:spPr bwMode="auto">
                <a:xfrm>
                  <a:off x="3168" y="1584"/>
                  <a:ext cx="1050" cy="3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+mn-ea"/>
                      <a:ea typeface="+mn-ea"/>
                      <a:cs typeface="+mn-cs"/>
                    </a:rPr>
                    <a:t>2.5×10</a:t>
                  </a:r>
                  <a:r>
                    <a:rPr kumimoji="0" lang="en-US" altLang="zh-CN" b="1" i="0" u="none" strike="noStrike" kern="1200" cap="none" spc="0" normalizeH="0" baseline="30000" noProof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+mn-ea"/>
                      <a:ea typeface="+mn-ea"/>
                      <a:cs typeface="+mn-cs"/>
                    </a:rPr>
                    <a:t>5</a:t>
                  </a:r>
                  <a:r>
                    <a:rPr kumimoji="0" lang="en-US" altLang="zh-CN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+mn-ea"/>
                      <a:ea typeface="+mn-ea"/>
                      <a:cs typeface="+mn-cs"/>
                    </a:rPr>
                    <a:t>Pa</a:t>
                  </a:r>
                  <a:endParaRPr kumimoji="0" lang="en-US" altLang="zh-CN" b="1" i="0" u="none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ea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45115" name="Text Box 59"/>
          <p:cNvSpPr txBox="1"/>
          <p:nvPr/>
        </p:nvSpPr>
        <p:spPr>
          <a:xfrm>
            <a:off x="1485900" y="4243388"/>
            <a:ext cx="6163866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答：芭蕾舞演员对地面的压强比大象脚掌对地面的压强大。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4585" name="组合 14"/>
          <p:cNvGrpSpPr/>
          <p:nvPr/>
        </p:nvGrpSpPr>
        <p:grpSpPr>
          <a:xfrm>
            <a:off x="1453754" y="704850"/>
            <a:ext cx="1304925" cy="394097"/>
            <a:chOff x="539552" y="625408"/>
            <a:chExt cx="1800225" cy="621105"/>
          </a:xfrm>
        </p:grpSpPr>
        <p:sp>
          <p:nvSpPr>
            <p:cNvPr id="24586" name="折角形 24"/>
            <p:cNvSpPr/>
            <p:nvPr/>
          </p:nvSpPr>
          <p:spPr>
            <a:xfrm>
              <a:off x="539552" y="638906"/>
              <a:ext cx="1800225" cy="607607"/>
            </a:xfrm>
            <a:prstGeom prst="foldedCorner">
              <a:avLst>
                <a:gd name="adj" fmla="val 16667"/>
              </a:avLst>
            </a:prstGeom>
            <a:solidFill>
              <a:srgbClr val="FEFBE6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r>
                <a:rPr lang="zh-CN" altLang="en-US" sz="2100" b="1">
                  <a:solidFill>
                    <a:srgbClr val="FF0000"/>
                  </a:solidFill>
                  <a:latin typeface="Comic Sans MS" panose="030f0702030302020204" pitchFamily="66" charset="0"/>
                </a:rPr>
                <a:t>解析</a:t>
              </a:r>
              <a:endParaRPr lang="zh-CN" altLang="en-US" sz="2100" b="1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41" name="图文框 40"/>
            <p:cNvSpPr/>
            <p:nvPr/>
          </p:nvSpPr>
          <p:spPr bwMode="auto">
            <a:xfrm>
              <a:off x="549407" y="625408"/>
              <a:ext cx="1711528" cy="579823"/>
            </a:xfrm>
            <a:prstGeom prst="frame">
              <a:avLst/>
            </a:prstGeom>
            <a:solidFill>
              <a:schemeClr val="accent5">
                <a:lumMod val="1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例题分析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5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7" grpId="0"/>
      <p:bldP spid="45089" grpId="0"/>
      <p:bldP spid="451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2290"/>
          <p:cNvSpPr>
            <a:spLocks noChangeArrowheads="1"/>
          </p:cNvSpPr>
          <p:nvPr/>
        </p:nvSpPr>
        <p:spPr bwMode="auto">
          <a:xfrm>
            <a:off x="0" y="427355"/>
            <a:ext cx="4224655" cy="267335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algn="l">
              <a:buFont typeface="Arial" panose="020b0604020202020204" pitchFamily="34" charset="0"/>
              <a:buNone/>
              <a:defRPr/>
            </a:pPr>
            <a:r>
              <a:rPr lang="en-US" altLang="zh-CN" b="1" spc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b="1" spc="100">
                <a:solidFill>
                  <a:srgbClr val="FFFF00"/>
                </a:solidFill>
                <a:latin typeface="Mongolian Baiti" panose="03000500000000000000" charset="0"/>
                <a:ea typeface="黑体" panose="02010609060101010101" pitchFamily="49" charset="-122"/>
                <a:cs typeface="Mongolian Baiti" panose="03000500000000000000" charset="0"/>
              </a:rPr>
              <a:t> 4</a:t>
            </a:r>
            <a:r>
              <a:rPr lang="zh-CN" altLang="en-US" sz="2400" b="1" spc="100">
                <a:solidFill>
                  <a:srgbClr val="FFFF00"/>
                </a:solidFill>
                <a:latin typeface="Mongolian Baiti" panose="03000500000000000000" charset="0"/>
                <a:ea typeface="华文宋体" panose="02010600040101010101" charset="-122"/>
                <a:cs typeface="Mongolian Baiti" panose="03000500000000000000" charset="0"/>
              </a:rPr>
              <a:t>、增大压强或减小压强</a:t>
            </a:r>
            <a:endParaRPr lang="zh-CN" altLang="en-US" sz="2400" b="1" spc="100">
              <a:solidFill>
                <a:srgbClr val="FFFF00"/>
              </a:solidFill>
              <a:latin typeface="Mongolian Baiti" panose="03000500000000000000" charset="0"/>
              <a:ea typeface="华文宋体" panose="02010600040101010101" charset="-122"/>
              <a:cs typeface="Mongolian Baiti" panose="03000500000000000000" charset="0"/>
            </a:endParaRPr>
          </a:p>
        </p:txBody>
      </p:sp>
      <p:pic>
        <p:nvPicPr>
          <p:cNvPr id="3" name="图片 7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362291" y="1629966"/>
            <a:ext cx="3471863" cy="347186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" name="图片 5"/>
          <p:cNvPicPr>
            <a:picLocks noChangeAspect="1" noChangeArrowheads="1"/>
          </p:cNvPicPr>
          <p:nvPr/>
        </p:nvPicPr>
        <p:blipFill>
          <a:blip r:embed="rId3"/>
          <a:srcRect b="18666"/>
          <a:stretch>
            <a:fillRect/>
          </a:stretch>
        </p:blipFill>
        <p:spPr bwMode="auto">
          <a:xfrm>
            <a:off x="602377" y="902256"/>
            <a:ext cx="4496990" cy="20574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9" name="文本框 8"/>
          <p:cNvSpPr txBox="1"/>
          <p:nvPr/>
        </p:nvSpPr>
        <p:spPr bwMode="auto">
          <a:xfrm>
            <a:off x="6658928" y="2905436"/>
            <a:ext cx="1470659" cy="92202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</p:spPr>
        <p:txBody>
          <a:bodyPr anchor="ctr">
            <a:spAutoFit/>
          </a:bodyPr>
          <a:lstStyle/>
          <a:p>
            <a:pPr eaLnBrk="1" hangingPunct="1">
              <a:defRPr/>
            </a:pPr>
            <a:r>
              <a:rPr lang="en-US" altLang="zh-CN" sz="2700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500N</a:t>
            </a:r>
            <a:endParaRPr lang="en-US" altLang="zh-CN" sz="2700" b="1" i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altLang="zh-CN" sz="2700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2cm</a:t>
            </a:r>
            <a:r>
              <a:rPr lang="en-US" altLang="zh-CN" sz="2700" b="1" i="1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2700" b="1" i="1" baseline="300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>
            <a:off x="1477566" y="3354360"/>
            <a:ext cx="3274219" cy="1122022"/>
          </a:xfrm>
          <a:prstGeom prst="roundRect">
            <a:avLst/>
          </a:prstGeom>
          <a:gradFill flip="none" rotWithShape="1">
            <a:gsLst>
              <a:gs pos="0">
                <a:srgbClr val="C7C5C4"/>
              </a:gs>
              <a:gs pos="100000">
                <a:srgbClr val="EEF2F3"/>
              </a:gs>
            </a:gsLst>
            <a:lin ang="0" scaled="1"/>
          </a:gra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</p:spPr>
        <p:txBody>
          <a:bodyPr anchor="ctr">
            <a:spAutoFit/>
          </a:bodyPr>
          <a:lstStyle/>
          <a:p>
            <a:pPr marL="990600" eaLnBrk="1" hangingPunct="1">
              <a:defRPr/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哪个对地面的压强大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 spd="slow">
    <p:random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2698750" y="410845"/>
            <a:ext cx="3167380" cy="506095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lIns="68580" tIns="34290" rIns="68580" bIns="34290"/>
          <a:lstStyle/>
          <a:p>
            <a:pPr algn="ctr" eaLnBrk="1" hangingPunct="1">
              <a:defRPr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情景引入：观察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7" name="Rectangle 2"/>
          <p:cNvSpPr txBox="1">
            <a:spLocks noRot="1" noChangeArrowheads="1"/>
          </p:cNvSpPr>
          <p:nvPr/>
        </p:nvSpPr>
        <p:spPr>
          <a:xfrm>
            <a:off x="1761808" y="3832542"/>
            <a:ext cx="5810930" cy="1094306"/>
          </a:xfrm>
          <a:prstGeom prst="rect">
            <a:avLst/>
          </a:prstGeom>
        </p:spPr>
        <p:txBody>
          <a:bodyPr lIns="68580" tIns="34290" rIns="68580" bIns="34290"/>
          <a:lstStyle/>
          <a:p>
            <a:pPr eaLnBrk="1" hangingPunct="1">
              <a:defRPr/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+mj-cs"/>
              </a:rPr>
              <a:t>观看两图在厚厚的积雪中打滚，狐狸在雪地觅食？你有什么猜想？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211" y="1116758"/>
            <a:ext cx="3624943" cy="2515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9972" y="1116757"/>
            <a:ext cx="4027909" cy="251584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导入新知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335881" y="484585"/>
            <a:ext cx="6472238" cy="4242338"/>
          </a:xfrm>
          <a:prstGeom prst="round2Diag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27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700" b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）受力面积一定时，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增大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压力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7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）压力一定时，</a:t>
            </a:r>
            <a:r>
              <a:rPr lang="zh-CN" altLang="en-US" sz="27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减小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受力面积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700" b="1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增大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压力的同时，</a:t>
            </a:r>
            <a:r>
              <a:rPr lang="zh-CN" altLang="en-US" sz="27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减小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受力面积</a:t>
            </a:r>
            <a:endParaRPr lang="en-US" altLang="zh-CN" sz="27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27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27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27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27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51372" y="344291"/>
            <a:ext cx="3540919" cy="610392"/>
            <a:chOff x="936630" y="5198889"/>
            <a:chExt cx="4720998" cy="815324"/>
          </a:xfrm>
        </p:grpSpPr>
        <p:sp>
          <p:nvSpPr>
            <p:cNvPr id="3" name="文本框 2"/>
            <p:cNvSpPr txBox="1"/>
            <p:nvPr/>
          </p:nvSpPr>
          <p:spPr bwMode="auto">
            <a:xfrm>
              <a:off x="936630" y="5198889"/>
              <a:ext cx="4720998" cy="815324"/>
            </a:xfrm>
            <a:prstGeom prst="roundRect">
              <a:avLst/>
            </a:prstGeom>
            <a:gradFill flip="none" rotWithShape="1">
              <a:gsLst>
                <a:gs pos="0">
                  <a:srgbClr val="C7C5C4"/>
                </a:gs>
                <a:gs pos="100000">
                  <a:srgbClr val="EEF2F3"/>
                </a:gs>
              </a:gsLst>
              <a:lin ang="0" scaled="1"/>
            </a:gradFill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prstMaterial="metal">
              <a:bevelT w="63500" h="63500" prst="coolSlant"/>
            </a:sp3d>
          </p:spPr>
          <p:txBody>
            <a:bodyPr anchor="ctr">
              <a:spAutoFit/>
            </a:bodyPr>
            <a:lstStyle/>
            <a:p>
              <a:pPr marL="990600" eaLnBrk="1" hangingPunct="1">
                <a:defRPr/>
              </a:pPr>
              <a:r>
                <a:rPr lang="zh-CN" altLang="en-US" sz="3000" b="1">
                  <a:latin typeface="楷体" panose="02010609060101010101" charset="-122"/>
                  <a:ea typeface="楷体" panose="02010609060101010101" charset="-122"/>
                </a:rPr>
                <a:t>如何增大压强</a:t>
              </a:r>
              <a:r>
                <a:rPr lang="en-US" altLang="zh-CN" sz="3000" b="1">
                  <a:latin typeface="楷体" panose="02010609060101010101" charset="-122"/>
                  <a:ea typeface="楷体" panose="02010609060101010101" charset="-122"/>
                </a:rPr>
                <a:t>?</a:t>
              </a:r>
              <a:endParaRPr lang="zh-CN" altLang="en-US" sz="30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" name="doubtful-face_1653"/>
            <p:cNvSpPr>
              <a:spLocks noChangeAspect="1"/>
            </p:cNvSpPr>
            <p:nvPr/>
          </p:nvSpPr>
          <p:spPr bwMode="auto">
            <a:xfrm>
              <a:off x="1158954" y="5218774"/>
              <a:ext cx="600545" cy="758195"/>
            </a:xfrm>
            <a:custGeom>
              <a:gdLst>
                <a:gd name="connsiteX0" fmla="*/ 249818 w 447953"/>
                <a:gd name="connsiteY0" fmla="*/ 447276 h 565545"/>
                <a:gd name="connsiteX1" fmla="*/ 280014 w 447953"/>
                <a:gd name="connsiteY1" fmla="*/ 479653 h 565545"/>
                <a:gd name="connsiteX2" fmla="*/ 264916 w 447953"/>
                <a:gd name="connsiteY2" fmla="*/ 483970 h 565545"/>
                <a:gd name="connsiteX3" fmla="*/ 245505 w 447953"/>
                <a:gd name="connsiteY3" fmla="*/ 462386 h 565545"/>
                <a:gd name="connsiteX4" fmla="*/ 172172 w 447953"/>
                <a:gd name="connsiteY4" fmla="*/ 496921 h 565545"/>
                <a:gd name="connsiteX5" fmla="*/ 161387 w 447953"/>
                <a:gd name="connsiteY5" fmla="*/ 483970 h 565545"/>
                <a:gd name="connsiteX6" fmla="*/ 249818 w 447953"/>
                <a:gd name="connsiteY6" fmla="*/ 447276 h 565545"/>
                <a:gd name="connsiteX7" fmla="*/ 295101 w 447953"/>
                <a:gd name="connsiteY7" fmla="*/ 376311 h 565545"/>
                <a:gd name="connsiteX8" fmla="*/ 280014 w 447953"/>
                <a:gd name="connsiteY8" fmla="*/ 391398 h 565545"/>
                <a:gd name="connsiteX9" fmla="*/ 295101 w 447953"/>
                <a:gd name="connsiteY9" fmla="*/ 406485 h 565545"/>
                <a:gd name="connsiteX10" fmla="*/ 310188 w 447953"/>
                <a:gd name="connsiteY10" fmla="*/ 391398 h 565545"/>
                <a:gd name="connsiteX11" fmla="*/ 295101 w 447953"/>
                <a:gd name="connsiteY11" fmla="*/ 376311 h 565545"/>
                <a:gd name="connsiteX12" fmla="*/ 157096 w 447953"/>
                <a:gd name="connsiteY12" fmla="*/ 376311 h 565545"/>
                <a:gd name="connsiteX13" fmla="*/ 142076 w 447953"/>
                <a:gd name="connsiteY13" fmla="*/ 391398 h 565545"/>
                <a:gd name="connsiteX14" fmla="*/ 157096 w 447953"/>
                <a:gd name="connsiteY14" fmla="*/ 406485 h 565545"/>
                <a:gd name="connsiteX15" fmla="*/ 172116 w 447953"/>
                <a:gd name="connsiteY15" fmla="*/ 391398 h 565545"/>
                <a:gd name="connsiteX16" fmla="*/ 157096 w 447953"/>
                <a:gd name="connsiteY16" fmla="*/ 376311 h 565545"/>
                <a:gd name="connsiteX17" fmla="*/ 301567 w 447953"/>
                <a:gd name="connsiteY17" fmla="*/ 356914 h 565545"/>
                <a:gd name="connsiteX18" fmla="*/ 331741 w 447953"/>
                <a:gd name="connsiteY18" fmla="*/ 387088 h 565545"/>
                <a:gd name="connsiteX19" fmla="*/ 301567 w 447953"/>
                <a:gd name="connsiteY19" fmla="*/ 417262 h 565545"/>
                <a:gd name="connsiteX20" fmla="*/ 271393 w 447953"/>
                <a:gd name="connsiteY20" fmla="*/ 387088 h 565545"/>
                <a:gd name="connsiteX21" fmla="*/ 301567 w 447953"/>
                <a:gd name="connsiteY21" fmla="*/ 356914 h 565545"/>
                <a:gd name="connsiteX22" fmla="*/ 150659 w 447953"/>
                <a:gd name="connsiteY22" fmla="*/ 356914 h 565545"/>
                <a:gd name="connsiteX23" fmla="*/ 180699 w 447953"/>
                <a:gd name="connsiteY23" fmla="*/ 387088 h 565545"/>
                <a:gd name="connsiteX24" fmla="*/ 150659 w 447953"/>
                <a:gd name="connsiteY24" fmla="*/ 417262 h 565545"/>
                <a:gd name="connsiteX25" fmla="*/ 122765 w 447953"/>
                <a:gd name="connsiteY25" fmla="*/ 387088 h 565545"/>
                <a:gd name="connsiteX26" fmla="*/ 150659 w 447953"/>
                <a:gd name="connsiteY26" fmla="*/ 356914 h 565545"/>
                <a:gd name="connsiteX27" fmla="*/ 185212 w 447953"/>
                <a:gd name="connsiteY27" fmla="*/ 245164 h 565545"/>
                <a:gd name="connsiteX28" fmla="*/ 96913 w 447953"/>
                <a:gd name="connsiteY28" fmla="*/ 309670 h 565545"/>
                <a:gd name="connsiteX29" fmla="*/ 30150 w 447953"/>
                <a:gd name="connsiteY29" fmla="*/ 309670 h 565545"/>
                <a:gd name="connsiteX30" fmla="*/ 223977 w 447953"/>
                <a:gd name="connsiteY30" fmla="*/ 531142 h 565545"/>
                <a:gd name="connsiteX31" fmla="*/ 417803 w 447953"/>
                <a:gd name="connsiteY31" fmla="*/ 309670 h 565545"/>
                <a:gd name="connsiteX32" fmla="*/ 150753 w 447953"/>
                <a:gd name="connsiteY32" fmla="*/ 311820 h 565545"/>
                <a:gd name="connsiteX33" fmla="*/ 353195 w 447953"/>
                <a:gd name="connsiteY33" fmla="*/ 178629 h 565545"/>
                <a:gd name="connsiteX34" fmla="*/ 381053 w 447953"/>
                <a:gd name="connsiteY34" fmla="*/ 208761 h 565545"/>
                <a:gd name="connsiteX35" fmla="*/ 346766 w 447953"/>
                <a:gd name="connsiteY35" fmla="*/ 241046 h 565545"/>
                <a:gd name="connsiteX36" fmla="*/ 321050 w 447953"/>
                <a:gd name="connsiteY36" fmla="*/ 213066 h 565545"/>
                <a:gd name="connsiteX37" fmla="*/ 353195 w 447953"/>
                <a:gd name="connsiteY37" fmla="*/ 178629 h 565545"/>
                <a:gd name="connsiteX38" fmla="*/ 223977 w 447953"/>
                <a:gd name="connsiteY38" fmla="*/ 90349 h 565545"/>
                <a:gd name="connsiteX39" fmla="*/ 329504 w 447953"/>
                <a:gd name="connsiteY39" fmla="*/ 111851 h 565545"/>
                <a:gd name="connsiteX40" fmla="*/ 316582 w 447953"/>
                <a:gd name="connsiteY40" fmla="*/ 150555 h 565545"/>
                <a:gd name="connsiteX41" fmla="*/ 314429 w 447953"/>
                <a:gd name="connsiteY41" fmla="*/ 159155 h 565545"/>
                <a:gd name="connsiteX42" fmla="*/ 312275 w 447953"/>
                <a:gd name="connsiteY42" fmla="*/ 176357 h 565545"/>
                <a:gd name="connsiteX43" fmla="*/ 299353 w 447953"/>
                <a:gd name="connsiteY43" fmla="*/ 212911 h 565545"/>
                <a:gd name="connsiteX44" fmla="*/ 346733 w 447953"/>
                <a:gd name="connsiteY44" fmla="*/ 262365 h 565545"/>
                <a:gd name="connsiteX45" fmla="*/ 402727 w 447953"/>
                <a:gd name="connsiteY45" fmla="*/ 208610 h 565545"/>
                <a:gd name="connsiteX46" fmla="*/ 394113 w 447953"/>
                <a:gd name="connsiteY46" fmla="*/ 180657 h 565545"/>
                <a:gd name="connsiteX47" fmla="*/ 400574 w 447953"/>
                <a:gd name="connsiteY47" fmla="*/ 180657 h 565545"/>
                <a:gd name="connsiteX48" fmla="*/ 402727 w 447953"/>
                <a:gd name="connsiteY48" fmla="*/ 169906 h 565545"/>
                <a:gd name="connsiteX49" fmla="*/ 447953 w 447953"/>
                <a:gd name="connsiteY49" fmla="*/ 309670 h 565545"/>
                <a:gd name="connsiteX50" fmla="*/ 223977 w 447953"/>
                <a:gd name="connsiteY50" fmla="*/ 565545 h 565545"/>
                <a:gd name="connsiteX51" fmla="*/ 0 w 447953"/>
                <a:gd name="connsiteY51" fmla="*/ 309670 h 565545"/>
                <a:gd name="connsiteX52" fmla="*/ 223977 w 447953"/>
                <a:gd name="connsiteY52" fmla="*/ 90349 h 565545"/>
                <a:gd name="connsiteX53" fmla="*/ 389847 w 447953"/>
                <a:gd name="connsiteY53" fmla="*/ 0 h 565545"/>
                <a:gd name="connsiteX54" fmla="*/ 447953 w 447953"/>
                <a:gd name="connsiteY54" fmla="*/ 47340 h 565545"/>
                <a:gd name="connsiteX55" fmla="*/ 409216 w 447953"/>
                <a:gd name="connsiteY55" fmla="*/ 111895 h 565545"/>
                <a:gd name="connsiteX56" fmla="*/ 385543 w 447953"/>
                <a:gd name="connsiteY56" fmla="*/ 152779 h 565545"/>
                <a:gd name="connsiteX57" fmla="*/ 383390 w 447953"/>
                <a:gd name="connsiteY57" fmla="*/ 161387 h 565545"/>
                <a:gd name="connsiteX58" fmla="*/ 336044 w 447953"/>
                <a:gd name="connsiteY58" fmla="*/ 161387 h 565545"/>
                <a:gd name="connsiteX59" fmla="*/ 336044 w 447953"/>
                <a:gd name="connsiteY59" fmla="*/ 152779 h 565545"/>
                <a:gd name="connsiteX60" fmla="*/ 368326 w 447953"/>
                <a:gd name="connsiteY60" fmla="*/ 94680 h 565545"/>
                <a:gd name="connsiteX61" fmla="*/ 396303 w 447953"/>
                <a:gd name="connsiteY61" fmla="*/ 58099 h 565545"/>
                <a:gd name="connsiteX62" fmla="*/ 374782 w 447953"/>
                <a:gd name="connsiteY62" fmla="*/ 40884 h 565545"/>
                <a:gd name="connsiteX63" fmla="*/ 338197 w 447953"/>
                <a:gd name="connsiteY63" fmla="*/ 49492 h 565545"/>
                <a:gd name="connsiteX64" fmla="*/ 331740 w 447953"/>
                <a:gd name="connsiteY64" fmla="*/ 15063 h 565545"/>
                <a:gd name="connsiteX65" fmla="*/ 389847 w 447953"/>
                <a:gd name="connsiteY65" fmla="*/ 0 h 56554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447953" h="565545">
                  <a:moveTo>
                    <a:pt x="249818" y="447276"/>
                  </a:moveTo>
                  <a:cubicBezTo>
                    <a:pt x="264916" y="451593"/>
                    <a:pt x="273544" y="462386"/>
                    <a:pt x="280014" y="479653"/>
                  </a:cubicBezTo>
                  <a:lnTo>
                    <a:pt x="264916" y="483970"/>
                  </a:lnTo>
                  <a:cubicBezTo>
                    <a:pt x="260603" y="471019"/>
                    <a:pt x="254132" y="464544"/>
                    <a:pt x="245505" y="462386"/>
                  </a:cubicBezTo>
                  <a:cubicBezTo>
                    <a:pt x="223936" y="455910"/>
                    <a:pt x="185113" y="483970"/>
                    <a:pt x="172172" y="496921"/>
                  </a:cubicBezTo>
                  <a:lnTo>
                    <a:pt x="161387" y="483970"/>
                  </a:lnTo>
                  <a:cubicBezTo>
                    <a:pt x="163544" y="483970"/>
                    <a:pt x="213152" y="438642"/>
                    <a:pt x="249818" y="447276"/>
                  </a:cubicBezTo>
                  <a:close/>
                  <a:moveTo>
                    <a:pt x="295101" y="376311"/>
                  </a:moveTo>
                  <a:cubicBezTo>
                    <a:pt x="286480" y="376311"/>
                    <a:pt x="280014" y="382777"/>
                    <a:pt x="280014" y="391398"/>
                  </a:cubicBezTo>
                  <a:cubicBezTo>
                    <a:pt x="280014" y="400019"/>
                    <a:pt x="286480" y="406485"/>
                    <a:pt x="295101" y="406485"/>
                  </a:cubicBezTo>
                  <a:cubicBezTo>
                    <a:pt x="303723" y="406485"/>
                    <a:pt x="310188" y="400019"/>
                    <a:pt x="310188" y="391398"/>
                  </a:cubicBezTo>
                  <a:cubicBezTo>
                    <a:pt x="310188" y="382777"/>
                    <a:pt x="303723" y="376311"/>
                    <a:pt x="295101" y="376311"/>
                  </a:cubicBezTo>
                  <a:close/>
                  <a:moveTo>
                    <a:pt x="157096" y="376311"/>
                  </a:moveTo>
                  <a:cubicBezTo>
                    <a:pt x="148513" y="376311"/>
                    <a:pt x="142076" y="382777"/>
                    <a:pt x="142076" y="391398"/>
                  </a:cubicBezTo>
                  <a:cubicBezTo>
                    <a:pt x="142076" y="400019"/>
                    <a:pt x="148513" y="406485"/>
                    <a:pt x="157096" y="406485"/>
                  </a:cubicBezTo>
                  <a:cubicBezTo>
                    <a:pt x="165679" y="406485"/>
                    <a:pt x="172116" y="400019"/>
                    <a:pt x="172116" y="391398"/>
                  </a:cubicBezTo>
                  <a:cubicBezTo>
                    <a:pt x="172116" y="382777"/>
                    <a:pt x="165679" y="376311"/>
                    <a:pt x="157096" y="376311"/>
                  </a:cubicBezTo>
                  <a:close/>
                  <a:moveTo>
                    <a:pt x="301567" y="356914"/>
                  </a:moveTo>
                  <a:cubicBezTo>
                    <a:pt x="316654" y="356914"/>
                    <a:pt x="331741" y="372001"/>
                    <a:pt x="331741" y="387088"/>
                  </a:cubicBezTo>
                  <a:cubicBezTo>
                    <a:pt x="331741" y="404330"/>
                    <a:pt x="316654" y="417262"/>
                    <a:pt x="301567" y="417262"/>
                  </a:cubicBezTo>
                  <a:cubicBezTo>
                    <a:pt x="284325" y="417262"/>
                    <a:pt x="271393" y="404330"/>
                    <a:pt x="271393" y="387088"/>
                  </a:cubicBezTo>
                  <a:cubicBezTo>
                    <a:pt x="271393" y="372001"/>
                    <a:pt x="284325" y="356914"/>
                    <a:pt x="301567" y="356914"/>
                  </a:cubicBezTo>
                  <a:close/>
                  <a:moveTo>
                    <a:pt x="150659" y="356914"/>
                  </a:moveTo>
                  <a:cubicBezTo>
                    <a:pt x="167825" y="356914"/>
                    <a:pt x="180699" y="372001"/>
                    <a:pt x="180699" y="387088"/>
                  </a:cubicBezTo>
                  <a:cubicBezTo>
                    <a:pt x="180699" y="404330"/>
                    <a:pt x="167825" y="417262"/>
                    <a:pt x="150659" y="417262"/>
                  </a:cubicBezTo>
                  <a:cubicBezTo>
                    <a:pt x="135639" y="417262"/>
                    <a:pt x="122765" y="404330"/>
                    <a:pt x="122765" y="387088"/>
                  </a:cubicBezTo>
                  <a:cubicBezTo>
                    <a:pt x="122765" y="372001"/>
                    <a:pt x="135639" y="356914"/>
                    <a:pt x="150659" y="356914"/>
                  </a:cubicBezTo>
                  <a:close/>
                  <a:moveTo>
                    <a:pt x="185212" y="245164"/>
                  </a:moveTo>
                  <a:lnTo>
                    <a:pt x="96913" y="309670"/>
                  </a:lnTo>
                  <a:lnTo>
                    <a:pt x="30150" y="309670"/>
                  </a:lnTo>
                  <a:cubicBezTo>
                    <a:pt x="30150" y="432232"/>
                    <a:pt x="118449" y="531142"/>
                    <a:pt x="223977" y="531142"/>
                  </a:cubicBezTo>
                  <a:cubicBezTo>
                    <a:pt x="331658" y="531142"/>
                    <a:pt x="417803" y="432232"/>
                    <a:pt x="417803" y="309670"/>
                  </a:cubicBezTo>
                  <a:cubicBezTo>
                    <a:pt x="325197" y="346224"/>
                    <a:pt x="150753" y="311820"/>
                    <a:pt x="150753" y="311820"/>
                  </a:cubicBezTo>
                  <a:close/>
                  <a:moveTo>
                    <a:pt x="353195" y="178629"/>
                  </a:moveTo>
                  <a:cubicBezTo>
                    <a:pt x="370338" y="178629"/>
                    <a:pt x="381053" y="191543"/>
                    <a:pt x="381053" y="208761"/>
                  </a:cubicBezTo>
                  <a:cubicBezTo>
                    <a:pt x="381053" y="228132"/>
                    <a:pt x="368195" y="241046"/>
                    <a:pt x="346766" y="241046"/>
                  </a:cubicBezTo>
                  <a:cubicBezTo>
                    <a:pt x="331765" y="241046"/>
                    <a:pt x="321050" y="230284"/>
                    <a:pt x="321050" y="213066"/>
                  </a:cubicBezTo>
                  <a:cubicBezTo>
                    <a:pt x="321050" y="195847"/>
                    <a:pt x="333908" y="178629"/>
                    <a:pt x="353195" y="178629"/>
                  </a:cubicBezTo>
                  <a:close/>
                  <a:moveTo>
                    <a:pt x="223977" y="90349"/>
                  </a:moveTo>
                  <a:cubicBezTo>
                    <a:pt x="262742" y="90349"/>
                    <a:pt x="297200" y="98950"/>
                    <a:pt x="329504" y="111851"/>
                  </a:cubicBezTo>
                  <a:cubicBezTo>
                    <a:pt x="323043" y="124752"/>
                    <a:pt x="318736" y="137653"/>
                    <a:pt x="316582" y="150555"/>
                  </a:cubicBezTo>
                  <a:cubicBezTo>
                    <a:pt x="316582" y="152705"/>
                    <a:pt x="314429" y="154855"/>
                    <a:pt x="314429" y="159155"/>
                  </a:cubicBezTo>
                  <a:lnTo>
                    <a:pt x="312275" y="176357"/>
                  </a:lnTo>
                  <a:cubicBezTo>
                    <a:pt x="303661" y="187108"/>
                    <a:pt x="299353" y="200009"/>
                    <a:pt x="299353" y="212911"/>
                  </a:cubicBezTo>
                  <a:cubicBezTo>
                    <a:pt x="299353" y="240863"/>
                    <a:pt x="320890" y="262365"/>
                    <a:pt x="346733" y="262365"/>
                  </a:cubicBezTo>
                  <a:cubicBezTo>
                    <a:pt x="379037" y="262365"/>
                    <a:pt x="402727" y="238713"/>
                    <a:pt x="402727" y="208610"/>
                  </a:cubicBezTo>
                  <a:cubicBezTo>
                    <a:pt x="402727" y="197859"/>
                    <a:pt x="400574" y="189258"/>
                    <a:pt x="394113" y="180657"/>
                  </a:cubicBezTo>
                  <a:lnTo>
                    <a:pt x="400574" y="180657"/>
                  </a:lnTo>
                  <a:lnTo>
                    <a:pt x="402727" y="169906"/>
                  </a:lnTo>
                  <a:cubicBezTo>
                    <a:pt x="430724" y="204310"/>
                    <a:pt x="447953" y="251614"/>
                    <a:pt x="447953" y="309670"/>
                  </a:cubicBezTo>
                  <a:cubicBezTo>
                    <a:pt x="447953" y="451584"/>
                    <a:pt x="348887" y="565545"/>
                    <a:pt x="223977" y="565545"/>
                  </a:cubicBezTo>
                  <a:cubicBezTo>
                    <a:pt x="101220" y="565545"/>
                    <a:pt x="0" y="451584"/>
                    <a:pt x="0" y="309670"/>
                  </a:cubicBezTo>
                  <a:cubicBezTo>
                    <a:pt x="0" y="169906"/>
                    <a:pt x="101220" y="90349"/>
                    <a:pt x="223977" y="90349"/>
                  </a:cubicBezTo>
                  <a:close/>
                  <a:moveTo>
                    <a:pt x="389847" y="0"/>
                  </a:moveTo>
                  <a:cubicBezTo>
                    <a:pt x="422128" y="0"/>
                    <a:pt x="447953" y="19366"/>
                    <a:pt x="447953" y="47340"/>
                  </a:cubicBezTo>
                  <a:cubicBezTo>
                    <a:pt x="447953" y="75314"/>
                    <a:pt x="428584" y="92528"/>
                    <a:pt x="409216" y="111895"/>
                  </a:cubicBezTo>
                  <a:cubicBezTo>
                    <a:pt x="396303" y="126958"/>
                    <a:pt x="389847" y="137717"/>
                    <a:pt x="385543" y="152779"/>
                  </a:cubicBezTo>
                  <a:cubicBezTo>
                    <a:pt x="385543" y="154931"/>
                    <a:pt x="385543" y="157083"/>
                    <a:pt x="383390" y="161387"/>
                  </a:cubicBezTo>
                  <a:lnTo>
                    <a:pt x="336044" y="161387"/>
                  </a:lnTo>
                  <a:cubicBezTo>
                    <a:pt x="336044" y="157083"/>
                    <a:pt x="336044" y="154931"/>
                    <a:pt x="336044" y="152779"/>
                  </a:cubicBezTo>
                  <a:cubicBezTo>
                    <a:pt x="338197" y="133413"/>
                    <a:pt x="348957" y="116198"/>
                    <a:pt x="368326" y="94680"/>
                  </a:cubicBezTo>
                  <a:cubicBezTo>
                    <a:pt x="381238" y="81769"/>
                    <a:pt x="396303" y="68858"/>
                    <a:pt x="396303" y="58099"/>
                  </a:cubicBezTo>
                  <a:cubicBezTo>
                    <a:pt x="396303" y="47340"/>
                    <a:pt x="391999" y="40884"/>
                    <a:pt x="374782" y="40884"/>
                  </a:cubicBezTo>
                  <a:cubicBezTo>
                    <a:pt x="359717" y="40884"/>
                    <a:pt x="346805" y="45188"/>
                    <a:pt x="338197" y="49492"/>
                  </a:cubicBezTo>
                  <a:lnTo>
                    <a:pt x="331740" y="15063"/>
                  </a:lnTo>
                  <a:cubicBezTo>
                    <a:pt x="344653" y="6455"/>
                    <a:pt x="364022" y="0"/>
                    <a:pt x="389847" y="0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ffectLst>
              <a:glow rad="63500">
                <a:schemeClr val="accent3">
                  <a:satMod val="175000"/>
                  <a:alpha val="40000"/>
                </a:schemeClr>
              </a:glow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/>
          </p:txBody>
        </p:sp>
      </p:grpSp>
      <p:pic>
        <p:nvPicPr>
          <p:cNvPr id="13" name="图片 12" descr="图片包含 工具&#10;&#10;已生成高可信度的说明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rot="1721566">
            <a:off x="1917065" y="2252345"/>
            <a:ext cx="2453005" cy="245300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7" name="图片 16" descr="图片包含 餐桌, 就坐&#10;&#10;已生成极高可信度的说明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623118" y="2510473"/>
            <a:ext cx="2906712" cy="19367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8" name="文本框 7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4" descr="19_29093_fb7c1ffa7259700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72828" y="959645"/>
            <a:ext cx="2195513" cy="1607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545432" y="428626"/>
            <a:ext cx="184088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．增大压强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9243"/>
          <p:cNvGrpSpPr/>
          <p:nvPr/>
        </p:nvGrpSpPr>
        <p:grpSpPr>
          <a:xfrm>
            <a:off x="5063730" y="3030142"/>
            <a:ext cx="2294334" cy="1664494"/>
            <a:chOff x="1837" y="2523"/>
            <a:chExt cx="1927" cy="1398"/>
          </a:xfrm>
        </p:grpSpPr>
        <p:pic>
          <p:nvPicPr>
            <p:cNvPr id="22532" name="图片 9230" descr="注射器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37" y="2523"/>
              <a:ext cx="1905" cy="1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2699" y="3566"/>
              <a:ext cx="1065" cy="349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r>
                <a:rPr lang="zh-CN" altLang="en-US" sz="2100" b="1" noProof="1">
                  <a:solidFill>
                    <a:srgbClr val="000000"/>
                  </a:solidFill>
                </a:rPr>
                <a:t>注射针尖</a:t>
              </a:r>
              <a:endParaRPr lang="zh-CN" altLang="en-US" sz="2100" b="1" noProof="1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组合 9239"/>
          <p:cNvGrpSpPr/>
          <p:nvPr/>
        </p:nvGrpSpPr>
        <p:grpSpPr>
          <a:xfrm>
            <a:off x="1163242" y="2859882"/>
            <a:ext cx="2159794" cy="1825228"/>
            <a:chOff x="17" y="2402"/>
            <a:chExt cx="1814" cy="1533"/>
          </a:xfrm>
        </p:grpSpPr>
        <p:pic>
          <p:nvPicPr>
            <p:cNvPr id="22535" name="图片 9232" descr="安全锤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7" y="2402"/>
              <a:ext cx="1814" cy="1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6" name="TextBox 14"/>
            <p:cNvSpPr txBox="1">
              <a:spLocks noChangeArrowheads="1"/>
            </p:cNvSpPr>
            <p:nvPr/>
          </p:nvSpPr>
          <p:spPr bwMode="auto">
            <a:xfrm>
              <a:off x="862" y="3586"/>
              <a:ext cx="884" cy="349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79646"/>
              </a:solidFill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100" b="1">
                  <a:solidFill>
                    <a:srgbClr val="000000"/>
                  </a:solidFill>
                  <a:latin typeface="Calibri" panose="020f0502020204030204" pitchFamily="34" charset="0"/>
                </a:rPr>
                <a:t>破窗锤</a:t>
              </a:r>
              <a:endParaRPr lang="zh-CN" altLang="en-US" sz="2100" b="1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" name="组合 9242"/>
          <p:cNvGrpSpPr/>
          <p:nvPr/>
        </p:nvGrpSpPr>
        <p:grpSpPr>
          <a:xfrm>
            <a:off x="5126831" y="959644"/>
            <a:ext cx="2214563" cy="1980010"/>
            <a:chOff x="3787" y="2523"/>
            <a:chExt cx="1860" cy="1663"/>
          </a:xfrm>
        </p:grpSpPr>
        <p:pic>
          <p:nvPicPr>
            <p:cNvPr id="22538" name="图片 9237" descr="滑冰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787" y="2523"/>
              <a:ext cx="1860" cy="1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9" name="TextBox 10"/>
            <p:cNvSpPr txBox="1">
              <a:spLocks noChangeArrowheads="1"/>
            </p:cNvSpPr>
            <p:nvPr/>
          </p:nvSpPr>
          <p:spPr bwMode="auto">
            <a:xfrm>
              <a:off x="5057" y="3566"/>
              <a:ext cx="582" cy="62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79646"/>
              </a:solidFill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100" b="1">
                  <a:solidFill>
                    <a:srgbClr val="000000"/>
                  </a:solidFill>
                  <a:latin typeface="Calibri" panose="020f0502020204030204" pitchFamily="34" charset="0"/>
                </a:rPr>
                <a:t>冰刀</a:t>
              </a:r>
              <a:endParaRPr lang="zh-CN" altLang="en-US" sz="2100" b="1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6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335246" y="450930"/>
            <a:ext cx="6472238" cy="4242338"/>
          </a:xfrm>
          <a:prstGeom prst="round2Diag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27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700" b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）受力面积一定时，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减小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压力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7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）压力一定时，</a:t>
            </a:r>
            <a:r>
              <a:rPr lang="zh-CN" altLang="en-US" sz="27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增大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受力面积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700" b="1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减小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压力的同时，</a:t>
            </a:r>
            <a:r>
              <a:rPr lang="zh-CN" altLang="en-US" sz="27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增大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受力面积</a:t>
            </a:r>
            <a:endParaRPr lang="en-US" altLang="zh-CN" sz="27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27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27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27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27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 bwMode="auto">
          <a:xfrm>
            <a:off x="1451372" y="344291"/>
            <a:ext cx="3540919" cy="610392"/>
          </a:xfrm>
          <a:prstGeom prst="roundRect">
            <a:avLst/>
          </a:prstGeom>
          <a:gradFill flip="none" rotWithShape="1">
            <a:gsLst>
              <a:gs pos="0">
                <a:srgbClr val="C7C5C4"/>
              </a:gs>
              <a:gs pos="100000">
                <a:srgbClr val="EEF2F3"/>
              </a:gs>
            </a:gsLst>
            <a:lin ang="0" scaled="1"/>
          </a:gra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metal">
            <a:bevelT w="63500" h="63500" prst="coolSlant"/>
          </a:sp3d>
        </p:spPr>
        <p:txBody>
          <a:bodyPr anchor="ctr">
            <a:spAutoFit/>
          </a:bodyPr>
          <a:lstStyle/>
          <a:p>
            <a:pPr marL="990600" eaLnBrk="1" hangingPunct="1">
              <a:defRPr/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如何减小压强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 descr="图片包含 轨道, 火车, 户外, 草&#10;&#10;已生成极高可信度的说明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18060" y="2851547"/>
            <a:ext cx="2275284" cy="1516856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9" name="图片 8" descr="图片包含 天空, 户外, 冒烟&#10;&#10;已生成极高可信度的说明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893344" y="2851547"/>
            <a:ext cx="2275285" cy="1516856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842397" y="2227660"/>
            <a:ext cx="2532459" cy="2331244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8" name="文本框 7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11"/>
          <p:cNvGrpSpPr/>
          <p:nvPr/>
        </p:nvGrpSpPr>
        <p:grpSpPr>
          <a:xfrm>
            <a:off x="1785939" y="2678907"/>
            <a:ext cx="2075260" cy="2183577"/>
            <a:chOff x="857224" y="3571876"/>
            <a:chExt cx="2767755" cy="2910790"/>
          </a:xfrm>
        </p:grpSpPr>
        <p:pic>
          <p:nvPicPr>
            <p:cNvPr id="23554" name="Picture 6" descr="http://ws08.mbbimg.cn/disini/201106/14/12030093/12030093_08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57224" y="3571876"/>
              <a:ext cx="2767755" cy="2857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1000137" y="5928792"/>
              <a:ext cx="2414128" cy="553874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b="1"/>
                <a:t>宽大的书包带</a:t>
              </a:r>
              <a:endParaRPr lang="zh-CN" altLang="en-US" sz="2100" b="1"/>
            </a:p>
          </p:txBody>
        </p:sp>
      </p:grpSp>
      <p:grpSp>
        <p:nvGrpSpPr>
          <p:cNvPr id="4" name="组合 7"/>
          <p:cNvGrpSpPr/>
          <p:nvPr/>
        </p:nvGrpSpPr>
        <p:grpSpPr>
          <a:xfrm>
            <a:off x="1518047" y="696516"/>
            <a:ext cx="2581275" cy="2201435"/>
            <a:chOff x="500034" y="928670"/>
            <a:chExt cx="3442096" cy="2934597"/>
          </a:xfrm>
        </p:grpSpPr>
        <p:graphicFrame>
          <p:nvGraphicFramePr>
            <p:cNvPr id="23557" name="对象 5121"/>
            <p:cNvGraphicFramePr>
              <a:graphicFrameLocks noChangeAspect="1"/>
            </p:cNvGraphicFramePr>
            <p:nvPr/>
          </p:nvGraphicFramePr>
          <p:xfrm>
            <a:off x="500034" y="928670"/>
            <a:ext cx="3442096" cy="2571768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39" r:id="rId3" imgW="4086225" imgH="3219450" progId="PBrush">
                    <p:embed/>
                  </p:oleObj>
                </mc:Choice>
                <mc:Fallback>
                  <p:oleObj r:id="rId3" imgW="4086225" imgH="3219450" progId="PBrush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00034" y="928670"/>
                          <a:ext cx="3442096" cy="2571768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TextBox 6"/>
            <p:cNvSpPr txBox="1"/>
            <p:nvPr/>
          </p:nvSpPr>
          <p:spPr>
            <a:xfrm>
              <a:off x="950140" y="3309392"/>
              <a:ext cx="2052508" cy="55387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b="1"/>
                <a:t>房屋的地基</a:t>
              </a:r>
              <a:endParaRPr lang="zh-CN" altLang="en-US" sz="2100" b="1"/>
            </a:p>
          </p:txBody>
        </p:sp>
      </p:grpSp>
      <p:grpSp>
        <p:nvGrpSpPr>
          <p:cNvPr id="5" name="组合 13"/>
          <p:cNvGrpSpPr/>
          <p:nvPr/>
        </p:nvGrpSpPr>
        <p:grpSpPr>
          <a:xfrm>
            <a:off x="4893469" y="2678906"/>
            <a:ext cx="2893741" cy="2243138"/>
            <a:chOff x="5000628" y="3571876"/>
            <a:chExt cx="3858321" cy="2990850"/>
          </a:xfrm>
        </p:grpSpPr>
        <p:pic>
          <p:nvPicPr>
            <p:cNvPr id="23560" name="Picture 4" descr="http://sheryoworks.free.fr/truckstore/prev/2005159182251278336_rs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000628" y="3571876"/>
              <a:ext cx="3810000" cy="2990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5000628" y="5929314"/>
              <a:ext cx="3858321" cy="553997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b="1"/>
                <a:t>重型卡车装有很多车轮</a:t>
              </a:r>
              <a:endParaRPr lang="zh-CN" altLang="en-US" sz="2100" b="1"/>
            </a:p>
          </p:txBody>
        </p:sp>
      </p:grpSp>
      <p:grpSp>
        <p:nvGrpSpPr>
          <p:cNvPr id="6" name="组合 9"/>
          <p:cNvGrpSpPr/>
          <p:nvPr/>
        </p:nvGrpSpPr>
        <p:grpSpPr>
          <a:xfrm>
            <a:off x="4893470" y="642937"/>
            <a:ext cx="2888456" cy="2219295"/>
            <a:chOff x="5000628" y="857232"/>
            <a:chExt cx="3851275" cy="2959080"/>
          </a:xfrm>
        </p:grpSpPr>
        <p:pic>
          <p:nvPicPr>
            <p:cNvPr id="23563" name="Picture 7" descr="DSCN292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598"/>
            <a:stretch>
              <a:fillRect/>
            </a:stretch>
          </p:blipFill>
          <p:spPr bwMode="auto">
            <a:xfrm>
              <a:off x="5000628" y="857232"/>
              <a:ext cx="3851275" cy="2643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5786441" y="3262311"/>
              <a:ext cx="2413482" cy="554001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100" b="1"/>
                <a:t>螺丝下的垫圈</a:t>
              </a:r>
              <a:endParaRPr lang="zh-CN" altLang="en-US" sz="2100" b="1"/>
            </a:p>
          </p:txBody>
        </p:sp>
      </p:grp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855551" y="203677"/>
            <a:ext cx="168700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减小压强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7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Group 2"/>
          <p:cNvGrpSpPr/>
          <p:nvPr/>
        </p:nvGrpSpPr>
        <p:grpSpPr>
          <a:xfrm>
            <a:off x="114339" y="3286071"/>
            <a:ext cx="2307431" cy="1857375"/>
            <a:chOff x="25" y="2683"/>
            <a:chExt cx="1938" cy="1560"/>
          </a:xfrm>
        </p:grpSpPr>
        <p:graphicFrame>
          <p:nvGraphicFramePr>
            <p:cNvPr id="25602" name="Object 3"/>
            <p:cNvGraphicFramePr>
              <a:graphicFrameLocks noChangeAspect="1"/>
            </p:cNvGraphicFramePr>
            <p:nvPr/>
          </p:nvGraphicFramePr>
          <p:xfrm>
            <a:off x="25" y="2683"/>
            <a:ext cx="1938" cy="1560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0" r:id="rId3" imgW="2505075" imgH="3781425" progId="PBrush">
                    <p:embed/>
                  </p:oleObj>
                </mc:Choice>
                <mc:Fallback>
                  <p:oleObj r:id="rId3" imgW="2505075" imgH="3781425" progId="PBrush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5" y="2683"/>
                          <a:ext cx="1938" cy="156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03" name="Text Box 4"/>
            <p:cNvSpPr txBox="1">
              <a:spLocks noChangeArrowheads="1"/>
            </p:cNvSpPr>
            <p:nvPr/>
          </p:nvSpPr>
          <p:spPr bwMode="auto">
            <a:xfrm>
              <a:off x="1344" y="2844"/>
              <a:ext cx="432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700">
                  <a:solidFill>
                    <a:srgbClr val="FF00FF"/>
                  </a:solidFill>
                  <a:latin typeface="Times New Roman" panose="02020603050405020304" pitchFamily="18" charset="0"/>
                </a:rPr>
                <a:t>7</a:t>
              </a:r>
              <a:endParaRPr lang="en-US" altLang="zh-CN" sz="270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5"/>
          <p:cNvGrpSpPr/>
          <p:nvPr/>
        </p:nvGrpSpPr>
        <p:grpSpPr>
          <a:xfrm>
            <a:off x="84572" y="1742441"/>
            <a:ext cx="2394710" cy="1600200"/>
            <a:chOff x="0" y="1392"/>
            <a:chExt cx="1986" cy="1368"/>
          </a:xfrm>
        </p:grpSpPr>
        <p:graphicFrame>
          <p:nvGraphicFramePr>
            <p:cNvPr id="25605" name="Object 6"/>
            <p:cNvGraphicFramePr>
              <a:graphicFrameLocks noChangeAspect="1"/>
            </p:cNvGraphicFramePr>
            <p:nvPr/>
          </p:nvGraphicFramePr>
          <p:xfrm>
            <a:off x="0" y="1392"/>
            <a:ext cx="1986" cy="1368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1" r:id="rId5" imgW="5067300" imgH="3276600" progId="PBrush">
                    <p:embed/>
                  </p:oleObj>
                </mc:Choice>
                <mc:Fallback>
                  <p:oleObj r:id="rId5" imgW="5067300" imgH="3276600" progId="PBrush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0" y="1392"/>
                          <a:ext cx="1986" cy="1368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06" name="Text Box 7"/>
            <p:cNvSpPr txBox="1">
              <a:spLocks noChangeArrowheads="1"/>
            </p:cNvSpPr>
            <p:nvPr/>
          </p:nvSpPr>
          <p:spPr bwMode="auto">
            <a:xfrm>
              <a:off x="1356" y="1440"/>
              <a:ext cx="276" cy="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FF00FF"/>
                  </a:solidFill>
                  <a:latin typeface="Times New Roman" panose="02020603050405020304" pitchFamily="18" charset="0"/>
                </a:rPr>
                <a:t>4</a:t>
              </a:r>
              <a:endParaRPr lang="en-US" altLang="zh-CN" sz="240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8"/>
          <p:cNvGrpSpPr/>
          <p:nvPr/>
        </p:nvGrpSpPr>
        <p:grpSpPr>
          <a:xfrm>
            <a:off x="4833484" y="1790701"/>
            <a:ext cx="2181225" cy="1595438"/>
            <a:chOff x="3928" y="1404"/>
            <a:chExt cx="1832" cy="1352"/>
          </a:xfrm>
        </p:grpSpPr>
        <p:graphicFrame>
          <p:nvGraphicFramePr>
            <p:cNvPr id="25608" name="Object 9"/>
            <p:cNvGraphicFramePr>
              <a:graphicFrameLocks noChangeAspect="1"/>
            </p:cNvGraphicFramePr>
            <p:nvPr/>
          </p:nvGraphicFramePr>
          <p:xfrm>
            <a:off x="3928" y="1404"/>
            <a:ext cx="1832" cy="1352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2" r:id="rId7" imgW="2514600" imgH="2019300" progId="PBrush">
                    <p:embed/>
                  </p:oleObj>
                </mc:Choice>
                <mc:Fallback>
                  <p:oleObj r:id="rId7" imgW="2514600" imgH="2019300" progId="PBrush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928" y="1404"/>
                          <a:ext cx="1832" cy="135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09" name="Text Box 10"/>
            <p:cNvSpPr txBox="1">
              <a:spLocks noChangeArrowheads="1"/>
            </p:cNvSpPr>
            <p:nvPr/>
          </p:nvSpPr>
          <p:spPr bwMode="auto">
            <a:xfrm>
              <a:off x="4092" y="1464"/>
              <a:ext cx="276" cy="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FF00FF"/>
                  </a:solidFill>
                  <a:latin typeface="Times New Roman" panose="02020603050405020304" pitchFamily="18" charset="0"/>
                </a:rPr>
                <a:t>6</a:t>
              </a:r>
              <a:endParaRPr lang="en-US" altLang="zh-CN" sz="240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11"/>
          <p:cNvGrpSpPr/>
          <p:nvPr/>
        </p:nvGrpSpPr>
        <p:grpSpPr>
          <a:xfrm>
            <a:off x="2471775" y="3386139"/>
            <a:ext cx="2331244" cy="1757362"/>
            <a:chOff x="1967" y="2733"/>
            <a:chExt cx="1958" cy="1587"/>
          </a:xfrm>
        </p:grpSpPr>
        <p:pic>
          <p:nvPicPr>
            <p:cNvPr id="25611" name="Picture 12" descr="啄木鸟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967" y="2733"/>
              <a:ext cx="1958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2" name="Text Box 13"/>
            <p:cNvSpPr txBox="1">
              <a:spLocks noChangeArrowheads="1"/>
            </p:cNvSpPr>
            <p:nvPr/>
          </p:nvSpPr>
          <p:spPr bwMode="auto">
            <a:xfrm>
              <a:off x="3396" y="2808"/>
              <a:ext cx="276" cy="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FF00FF"/>
                  </a:solidFill>
                  <a:latin typeface="Times New Roman" panose="02020603050405020304" pitchFamily="18" charset="0"/>
                </a:rPr>
                <a:t>8</a:t>
              </a:r>
              <a:endParaRPr lang="en-US" altLang="zh-CN" sz="240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" name="Group 14"/>
          <p:cNvGrpSpPr/>
          <p:nvPr/>
        </p:nvGrpSpPr>
        <p:grpSpPr>
          <a:xfrm>
            <a:off x="2400301" y="1770460"/>
            <a:ext cx="2407688" cy="1602581"/>
            <a:chOff x="1969" y="1404"/>
            <a:chExt cx="1967" cy="1346"/>
          </a:xfrm>
        </p:grpSpPr>
        <p:graphicFrame>
          <p:nvGraphicFramePr>
            <p:cNvPr id="25614" name="Object 15"/>
            <p:cNvGraphicFramePr>
              <a:graphicFrameLocks noChangeAspect="1"/>
            </p:cNvGraphicFramePr>
            <p:nvPr/>
          </p:nvGraphicFramePr>
          <p:xfrm>
            <a:off x="1969" y="1404"/>
            <a:ext cx="1967" cy="1346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3" r:id="rId10" imgW="4514850" imgH="3200400" progId="PBrush">
                    <p:embed/>
                  </p:oleObj>
                </mc:Choice>
                <mc:Fallback>
                  <p:oleObj r:id="rId10" imgW="4514850" imgH="3200400" progId="PBrush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1969" y="1404"/>
                          <a:ext cx="1967" cy="1346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15" name="Text Box 16"/>
            <p:cNvSpPr txBox="1">
              <a:spLocks noChangeArrowheads="1"/>
            </p:cNvSpPr>
            <p:nvPr/>
          </p:nvSpPr>
          <p:spPr bwMode="auto">
            <a:xfrm>
              <a:off x="3348" y="1476"/>
              <a:ext cx="27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FF00FF"/>
                  </a:solidFill>
                  <a:latin typeface="Times New Roman" panose="02020603050405020304" pitchFamily="18" charset="0"/>
                </a:rPr>
                <a:t>5</a:t>
              </a:r>
              <a:endParaRPr lang="en-US" altLang="zh-CN" sz="240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Group 17"/>
          <p:cNvGrpSpPr/>
          <p:nvPr/>
        </p:nvGrpSpPr>
        <p:grpSpPr>
          <a:xfrm>
            <a:off x="2482802" y="349899"/>
            <a:ext cx="2336006" cy="1406296"/>
            <a:chOff x="1959" y="0"/>
            <a:chExt cx="1962" cy="1458"/>
          </a:xfrm>
        </p:grpSpPr>
        <p:graphicFrame>
          <p:nvGraphicFramePr>
            <p:cNvPr id="25617" name="Object 18"/>
            <p:cNvGraphicFramePr>
              <a:graphicFrameLocks noChangeAspect="1"/>
            </p:cNvGraphicFramePr>
            <p:nvPr/>
          </p:nvGraphicFramePr>
          <p:xfrm>
            <a:off x="1959" y="0"/>
            <a:ext cx="1962" cy="1458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4" r:id="rId12" imgW="6391275" imgH="4981575" progId="PBrush">
                    <p:embed/>
                  </p:oleObj>
                </mc:Choice>
                <mc:Fallback>
                  <p:oleObj r:id="rId12" imgW="6391275" imgH="4981575" progId="PBrush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1959" y="0"/>
                          <a:ext cx="1962" cy="1458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18" name="Text Box 19"/>
            <p:cNvSpPr txBox="1">
              <a:spLocks noChangeArrowheads="1"/>
            </p:cNvSpPr>
            <p:nvPr/>
          </p:nvSpPr>
          <p:spPr bwMode="auto">
            <a:xfrm>
              <a:off x="2232" y="12"/>
              <a:ext cx="276" cy="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FF00FF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40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8" name="Group 20"/>
          <p:cNvGrpSpPr/>
          <p:nvPr/>
        </p:nvGrpSpPr>
        <p:grpSpPr>
          <a:xfrm>
            <a:off x="76145" y="349900"/>
            <a:ext cx="2359819" cy="1392542"/>
            <a:chExt cx="1982" cy="1446"/>
          </a:xfrm>
        </p:grpSpPr>
        <p:graphicFrame>
          <p:nvGraphicFramePr>
            <p:cNvPr id="25620" name="Object 21"/>
            <p:cNvGraphicFramePr>
              <a:graphicFrameLocks noChangeAspect="1"/>
            </p:cNvGraphicFramePr>
            <p:nvPr/>
          </p:nvGraphicFramePr>
          <p:xfrm>
            <a:off x="0" y="0"/>
            <a:ext cx="1982" cy="1446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5" r:id="rId14" imgW="6943725" imgH="4886325" progId="PBrush">
                    <p:embed/>
                  </p:oleObj>
                </mc:Choice>
                <mc:Fallback>
                  <p:oleObj r:id="rId14" imgW="6943725" imgH="4886325" progId="PBrush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1982" cy="1446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21" name="Text Box 22"/>
            <p:cNvSpPr txBox="1">
              <a:spLocks noChangeArrowheads="1"/>
            </p:cNvSpPr>
            <p:nvPr/>
          </p:nvSpPr>
          <p:spPr bwMode="auto">
            <a:xfrm>
              <a:off x="1404" y="0"/>
              <a:ext cx="276" cy="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FF00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40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5622" name="Line 23"/>
          <p:cNvSpPr>
            <a:spLocks noChangeShapeType="1"/>
          </p:cNvSpPr>
          <p:nvPr/>
        </p:nvSpPr>
        <p:spPr bwMode="auto">
          <a:xfrm>
            <a:off x="157657" y="1769293"/>
            <a:ext cx="68580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5623" name="Line 24"/>
          <p:cNvSpPr>
            <a:spLocks noChangeShapeType="1"/>
          </p:cNvSpPr>
          <p:nvPr/>
        </p:nvSpPr>
        <p:spPr bwMode="auto">
          <a:xfrm>
            <a:off x="2435963" y="361093"/>
            <a:ext cx="18859" cy="4726424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5624" name="Line 25"/>
          <p:cNvSpPr>
            <a:spLocks noChangeShapeType="1"/>
          </p:cNvSpPr>
          <p:nvPr/>
        </p:nvSpPr>
        <p:spPr bwMode="auto">
          <a:xfrm>
            <a:off x="92008" y="3342641"/>
            <a:ext cx="68580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5625" name="Line 26"/>
          <p:cNvSpPr>
            <a:spLocks noChangeShapeType="1"/>
          </p:cNvSpPr>
          <p:nvPr/>
        </p:nvSpPr>
        <p:spPr bwMode="auto">
          <a:xfrm flipH="1">
            <a:off x="4783675" y="349900"/>
            <a:ext cx="25349" cy="4793547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9" name="Group 27"/>
          <p:cNvGrpSpPr/>
          <p:nvPr/>
        </p:nvGrpSpPr>
        <p:grpSpPr>
          <a:xfrm>
            <a:off x="4818808" y="357519"/>
            <a:ext cx="2173433" cy="1412965"/>
            <a:chOff x="3929" y="0"/>
            <a:chExt cx="1843" cy="1413"/>
          </a:xfrm>
        </p:grpSpPr>
        <p:graphicFrame>
          <p:nvGraphicFramePr>
            <p:cNvPr id="25627" name="Object 28"/>
            <p:cNvGraphicFramePr>
              <a:graphicFrameLocks noChangeAspect="1"/>
            </p:cNvGraphicFramePr>
            <p:nvPr/>
          </p:nvGraphicFramePr>
          <p:xfrm>
            <a:off x="3929" y="0"/>
            <a:ext cx="1843" cy="1413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6" r:id="rId16" imgW="4086225" imgH="3219450" progId="PBrush">
                    <p:embed/>
                  </p:oleObj>
                </mc:Choice>
                <mc:Fallback>
                  <p:oleObj r:id="rId16" imgW="4086225" imgH="3219450" progId="PBrush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3929" y="0"/>
                          <a:ext cx="1843" cy="141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28" name="Text Box 29"/>
            <p:cNvSpPr txBox="1">
              <a:spLocks noChangeArrowheads="1"/>
            </p:cNvSpPr>
            <p:nvPr/>
          </p:nvSpPr>
          <p:spPr bwMode="auto">
            <a:xfrm>
              <a:off x="4020" y="36"/>
              <a:ext cx="276" cy="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FF00FF"/>
                  </a:solidFill>
                  <a:latin typeface="Times New Roman" panose="02020603050405020304" pitchFamily="18" charset="0"/>
                </a:rPr>
                <a:t>3</a:t>
              </a:r>
              <a:endParaRPr lang="en-US" altLang="zh-CN" sz="240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0" name="Group 30"/>
          <p:cNvGrpSpPr/>
          <p:nvPr/>
        </p:nvGrpSpPr>
        <p:grpSpPr>
          <a:xfrm>
            <a:off x="4847036" y="3386139"/>
            <a:ext cx="2172890" cy="1757361"/>
            <a:chOff x="3111" y="2844"/>
            <a:chExt cx="1825" cy="1568"/>
          </a:xfrm>
        </p:grpSpPr>
        <p:pic>
          <p:nvPicPr>
            <p:cNvPr id="25630" name="Picture 31" descr="坦克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111" y="2859"/>
              <a:ext cx="1825" cy="1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31" name="Text Box 32"/>
            <p:cNvSpPr txBox="1">
              <a:spLocks noChangeArrowheads="1"/>
            </p:cNvSpPr>
            <p:nvPr/>
          </p:nvSpPr>
          <p:spPr bwMode="auto">
            <a:xfrm>
              <a:off x="4164" y="2844"/>
              <a:ext cx="348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700">
                  <a:solidFill>
                    <a:srgbClr val="FF00FF"/>
                  </a:solidFill>
                  <a:latin typeface="Times New Roman" panose="02020603050405020304" pitchFamily="18" charset="0"/>
                </a:rPr>
                <a:t>9</a:t>
              </a:r>
              <a:endParaRPr lang="en-US" altLang="zh-CN" sz="270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19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09" name="AutoShape 2"/>
          <p:cNvSpPr>
            <a:spLocks noChangeArrowheads="1"/>
          </p:cNvSpPr>
          <p:nvPr/>
        </p:nvSpPr>
        <p:spPr bwMode="auto">
          <a:xfrm>
            <a:off x="1763316" y="2889647"/>
            <a:ext cx="2114550" cy="857250"/>
          </a:xfrm>
          <a:prstGeom prst="cube">
            <a:avLst>
              <a:gd name="adj" fmla="val 54167"/>
            </a:avLst>
          </a:prstGeom>
          <a:solidFill>
            <a:srgbClr val="80808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en-US" altLang="zh-CN">
                <a:solidFill>
                  <a:schemeClr val="bg1"/>
                </a:solidFill>
                <a:latin typeface="Times New Roman" panose="02020603050405020304" pitchFamily="18" charset="0"/>
              </a:rPr>
              <a:t>A</a:t>
            </a:r>
            <a:endParaRPr lang="en-US" altLang="zh-CN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10" name="AutoShape 3"/>
          <p:cNvSpPr>
            <a:spLocks noChangeArrowheads="1"/>
          </p:cNvSpPr>
          <p:nvPr/>
        </p:nvSpPr>
        <p:spPr bwMode="auto">
          <a:xfrm rot="16200000">
            <a:off x="5935266" y="2489597"/>
            <a:ext cx="2114550" cy="857250"/>
          </a:xfrm>
          <a:prstGeom prst="cube">
            <a:avLst>
              <a:gd name="adj" fmla="val 54167"/>
            </a:avLst>
          </a:prstGeom>
          <a:solidFill>
            <a:srgbClr val="808080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>
                <a:solidFill>
                  <a:schemeClr val="bg1"/>
                </a:solidFill>
                <a:latin typeface="Times New Roman" panose="02020603050405020304" pitchFamily="18" charset="0"/>
              </a:rPr>
              <a:t>C</a:t>
            </a:r>
            <a:endParaRPr lang="en-US" altLang="zh-CN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11" name="AutoShape 4"/>
          <p:cNvSpPr>
            <a:spLocks noChangeArrowheads="1"/>
          </p:cNvSpPr>
          <p:nvPr/>
        </p:nvSpPr>
        <p:spPr bwMode="auto">
          <a:xfrm rot="10800051" flipV="1">
            <a:off x="4220766" y="2661047"/>
            <a:ext cx="1828800" cy="1141809"/>
          </a:xfrm>
          <a:prstGeom prst="cube">
            <a:avLst>
              <a:gd name="adj" fmla="val 17856"/>
            </a:avLst>
          </a:prstGeom>
          <a:solidFill>
            <a:srgbClr val="80808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r>
              <a:rPr lang="en-US" altLang="zh-CN">
                <a:solidFill>
                  <a:schemeClr val="bg1"/>
                </a:solidFill>
                <a:latin typeface="Times New Roman" panose="02020603050405020304" pitchFamily="18" charset="0"/>
              </a:rPr>
              <a:t>B</a:t>
            </a:r>
            <a:endParaRPr lang="en-US" altLang="zh-CN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12" name="Text Box 5"/>
          <p:cNvSpPr txBox="1">
            <a:spLocks noChangeArrowheads="1"/>
          </p:cNvSpPr>
          <p:nvPr/>
        </p:nvSpPr>
        <p:spPr bwMode="auto">
          <a:xfrm>
            <a:off x="993711" y="495301"/>
            <a:ext cx="7900695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4000">
                <a:solidFill>
                  <a:srgbClr val="3333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同一块砖怎样放置压强最大？</a:t>
            </a:r>
            <a:endParaRPr lang="zh-CN" altLang="en-US" sz="4000">
              <a:solidFill>
                <a:srgbClr val="3333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43013" name="Text Box 6"/>
          <p:cNvSpPr txBox="1">
            <a:spLocks noChangeArrowheads="1"/>
          </p:cNvSpPr>
          <p:nvPr/>
        </p:nvSpPr>
        <p:spPr bwMode="auto">
          <a:xfrm>
            <a:off x="2449116" y="2271714"/>
            <a:ext cx="1052513" cy="617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平放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3014" name="Text Box 7"/>
          <p:cNvSpPr txBox="1">
            <a:spLocks noChangeArrowheads="1"/>
          </p:cNvSpPr>
          <p:nvPr/>
        </p:nvSpPr>
        <p:spPr bwMode="auto">
          <a:xfrm>
            <a:off x="4654153" y="1918097"/>
            <a:ext cx="1052513" cy="617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侧放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43015" name="Text Box 8"/>
          <p:cNvSpPr txBox="1">
            <a:spLocks noChangeArrowheads="1"/>
          </p:cNvSpPr>
          <p:nvPr/>
        </p:nvSpPr>
        <p:spPr bwMode="auto">
          <a:xfrm>
            <a:off x="6335316" y="1289447"/>
            <a:ext cx="1052513" cy="617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竖放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6569870" y="2733675"/>
            <a:ext cx="645850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7200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√</a:t>
            </a:r>
            <a:endParaRPr lang="en-US" altLang="zh-CN" sz="72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" decel="1000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" decel="100000"/>
                                        <p:tgtEl>
                                          <p:spTgt spid="6042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09" name="AutoShape 2"/>
          <p:cNvSpPr>
            <a:spLocks noChangeArrowheads="1"/>
          </p:cNvSpPr>
          <p:nvPr/>
        </p:nvSpPr>
        <p:spPr bwMode="auto">
          <a:xfrm>
            <a:off x="686991" y="851297"/>
            <a:ext cx="2114550" cy="857250"/>
          </a:xfrm>
          <a:prstGeom prst="cube">
            <a:avLst>
              <a:gd name="adj" fmla="val 54167"/>
            </a:avLst>
          </a:prstGeom>
          <a:solidFill>
            <a:srgbClr val="80808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/>
            <a:endParaRPr lang="en-US" altLang="zh-CN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12" name="Text Box 5"/>
          <p:cNvSpPr txBox="1">
            <a:spLocks noChangeArrowheads="1"/>
          </p:cNvSpPr>
          <p:nvPr/>
        </p:nvSpPr>
        <p:spPr bwMode="auto">
          <a:xfrm>
            <a:off x="459676" y="2038351"/>
            <a:ext cx="7900695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一个长方体水平切与竖直切的问题？</a:t>
            </a:r>
            <a:endParaRPr lang="zh-CN" altLang="en-US" sz="2800">
              <a:solidFill>
                <a:srgbClr val="3333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59676" y="2622551"/>
            <a:ext cx="7900695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>
                <a:solidFill>
                  <a:srgbClr val="3333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1</a:t>
            </a:r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、水平切去的比例就是压强减小的比例；</a:t>
            </a:r>
            <a:endParaRPr lang="zh-CN" altLang="en-US" sz="2800">
              <a:solidFill>
                <a:srgbClr val="3333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eaLnBrk="0" hangingPunct="0"/>
            <a:r>
              <a:rPr lang="en-US" altLang="zh-CN" sz="2800">
                <a:solidFill>
                  <a:srgbClr val="3333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2</a:t>
            </a:r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、竖直切，压强保持不变。</a:t>
            </a:r>
            <a:endParaRPr lang="zh-CN" altLang="en-US" sz="2800">
              <a:solidFill>
                <a:srgbClr val="3333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eaLnBrk="0" hangingPunct="0"/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这里可以推导</a:t>
            </a:r>
            <a:r>
              <a:rPr lang="en-US" altLang="zh-CN" sz="2800">
                <a:solidFill>
                  <a:srgbClr val="3333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P</a:t>
            </a:r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=</a:t>
            </a:r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ρgh。在动态压强分析问题中应用很广。</a:t>
            </a:r>
            <a:endParaRPr lang="zh-CN" altLang="en-US" sz="2800">
              <a:solidFill>
                <a:srgbClr val="3333FF"/>
              </a:solidFill>
              <a:latin typeface="Times New Roman" panose="02020603050405020304" pitchFamily="18" charset="0"/>
              <a:ea typeface="华文行楷" panose="02010800040101010101" pitchFamily="2" charset="-122"/>
              <a:sym typeface="+mn-ea"/>
            </a:endParaRPr>
          </a:p>
          <a:p>
            <a:pPr eaLnBrk="0" hangingPunct="0"/>
            <a:r>
              <a:rPr lang="en-US" altLang="zh-CN" sz="2800">
                <a:solidFill>
                  <a:srgbClr val="3333FF"/>
                </a:solidFill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3</a:t>
            </a:r>
            <a:r>
              <a:rPr lang="zh-CN" altLang="en-US" sz="2800">
                <a:solidFill>
                  <a:srgbClr val="3333FF"/>
                </a:solidFill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、同样可以分析斜着切压强的变化情况。</a:t>
            </a:r>
            <a:endParaRPr lang="zh-CN" altLang="en-US" sz="2800">
              <a:solidFill>
                <a:srgbClr val="3333FF"/>
              </a:solidFill>
              <a:latin typeface="Times New Roman" panose="02020603050405020304" pitchFamily="18" charset="0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slow">
    <p:random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143000" y="465455"/>
            <a:ext cx="1055370" cy="46037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40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87724" y="411510"/>
            <a:ext cx="5913276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如图所示，在“探究影响压力作用效果的因素”的实验中，下列说法正确的是（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）。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47664" y="2463738"/>
            <a:ext cx="6453336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砝码对小桌压力与小桌对海绵压力等大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砝码对小桌压力与海绵对小桌支持力等大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小桌对海绵压强与海绵对小桌压强等大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小桌对砝码支持力与砝码重力是相互作用力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64962" t="20083" b="41185"/>
          <a:stretch>
            <a:fillRect/>
          </a:stretch>
        </p:blipFill>
        <p:spPr bwMode="auto">
          <a:xfrm>
            <a:off x="5598114" y="1329612"/>
            <a:ext cx="1957907" cy="118813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6" name="TextBox 5"/>
          <p:cNvSpPr txBox="1"/>
          <p:nvPr/>
        </p:nvSpPr>
        <p:spPr>
          <a:xfrm>
            <a:off x="2484462" y="1150263"/>
            <a:ext cx="32403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C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课堂练习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143000" y="465455"/>
            <a:ext cx="1179830" cy="46037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40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49742" y="411510"/>
            <a:ext cx="5751258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用螺丝固定工件时，常在螺帽下面垫一个较大的垫圈，如图所示。使用该垫圈的直接作用是（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）。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7664" y="1599642"/>
            <a:ext cx="378042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增大螺帽对工件的压强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减小螺帽对工件的压强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增大螺帽对工件的压力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减小螺帽对工件的压力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73625" t="31787" r="2751" b="1873"/>
          <a:stretch>
            <a:fillRect/>
          </a:stretch>
        </p:blipFill>
        <p:spPr bwMode="auto">
          <a:xfrm>
            <a:off x="5706126" y="1491630"/>
            <a:ext cx="1620180" cy="259228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" name="TextBox 6"/>
          <p:cNvSpPr txBox="1"/>
          <p:nvPr/>
        </p:nvSpPr>
        <p:spPr>
          <a:xfrm>
            <a:off x="3977934" y="1167594"/>
            <a:ext cx="270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B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课堂练习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143000" y="465455"/>
            <a:ext cx="979170" cy="46037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40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49742" y="411510"/>
            <a:ext cx="5751258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双脚站立在水平地面上的一位初中学生，对地面的压强大约为（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）。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03748" y="1599642"/>
            <a:ext cx="378042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A. 1250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帕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B. 2500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帕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C. 5000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帕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D. 12500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帕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44108" y="843558"/>
            <a:ext cx="32403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D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课堂练习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80645" y="455930"/>
            <a:ext cx="3440430" cy="530860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lIns="68580" tIns="34290" rIns="68580" bIns="34290"/>
          <a:lstStyle/>
          <a:p>
            <a:pPr algn="ctr" eaLnBrk="1" hangingPunct="1">
              <a:defRPr/>
            </a:pPr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情景引入：思考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6146" name="文本占位符 7170"/>
          <p:cNvSpPr>
            <a:spLocks noGrp="1" noRot="1" noChangeArrowheads="1"/>
          </p:cNvSpPr>
          <p:nvPr/>
        </p:nvSpPr>
        <p:spPr>
          <a:xfrm>
            <a:off x="126460" y="1284051"/>
            <a:ext cx="3193104" cy="3056917"/>
          </a:xfrm>
          <a:prstGeom prst="rect">
            <a:avLst/>
          </a:prstGeom>
        </p:spPr>
        <p:txBody>
          <a:bodyPr vert="horz"/>
          <a:lstStyle>
            <a:lvl1pPr marL="257175" indent="-257175" algn="l" rtl="0" eaLnBrk="0" fontAlgn="base" hangingPunct="0">
              <a:spcBef>
                <a:spcPct val="19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57530" indent="-214630" algn="l" rtl="0" eaLnBrk="0" fontAlgn="base" hangingPunct="0">
              <a:spcBef>
                <a:spcPct val="19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rtl="0" eaLnBrk="0" fontAlgn="base" hangingPunct="0">
              <a:spcBef>
                <a:spcPct val="19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rtl="0" eaLnBrk="0" fontAlgn="base" hangingPunct="0">
              <a:spcBef>
                <a:spcPct val="19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rtl="0" eaLnBrk="0" fontAlgn="base" hangingPunct="0">
              <a:spcBef>
                <a:spcPct val="19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+mj-cs"/>
              </a:rPr>
              <a:t>1.</a:t>
            </a:r>
            <a:r>
              <a:rPr lang="zh-CN" altLang="en-US" sz="3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+mj-cs"/>
              </a:rPr>
              <a:t>体态庞大的骆驼为什么在沙漠中留下一串串脚印？</a:t>
            </a:r>
            <a:endParaRPr lang="zh-CN" altLang="en-US" sz="30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+mj-cs"/>
            </a:endParaRPr>
          </a:p>
          <a:p>
            <a:pPr marL="0" algn="l">
              <a:buClrTx/>
              <a:buSzTx/>
              <a:buNone/>
            </a:pPr>
            <a:r>
              <a:rPr lang="en-US" altLang="zh-CN" sz="3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rPr>
              <a:t>2.小小的啄木鸟为什么可以把坚硬的树皮啄开呢？</a:t>
            </a:r>
            <a:endParaRPr lang="en-US" altLang="zh-CN" sz="30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+mj-cs"/>
            </a:endParaRPr>
          </a:p>
          <a:p>
            <a:pPr marL="0" indent="0">
              <a:buNone/>
            </a:pPr>
            <a:endParaRPr lang="zh-CN" altLang="en-US" sz="3000" b="1">
              <a:latin typeface="楷体" panose="02010609060101010101" charset="-122"/>
              <a:ea typeface="楷体" panose="02010609060101010101" charset="-122"/>
              <a:cs typeface="+mj-cs"/>
            </a:endParaRPr>
          </a:p>
          <a:p>
            <a:pPr>
              <a:buFont typeface="Wingdings" panose="05000000000000000000" pitchFamily="2" charset="2"/>
              <a:buNone/>
            </a:pPr>
            <a:endParaRPr lang="zh-CN" altLang="en-US" sz="3200" b="1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21075" y="508635"/>
            <a:ext cx="3139440" cy="23507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0" b="15452"/>
          <a:stretch>
            <a:fillRect/>
          </a:stretch>
        </p:blipFill>
        <p:spPr>
          <a:xfrm>
            <a:off x="6660515" y="455930"/>
            <a:ext cx="2483485" cy="24041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673475" y="2962910"/>
            <a:ext cx="4885690" cy="21805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导入新知</a:t>
            </a:r>
            <a:endParaRPr lang="zh-CN" altLang="en-US" sz="2400">
              <a:solidFill>
                <a:schemeClr val="bg1"/>
              </a:solidFill>
            </a:endParaRPr>
          </a:p>
        </p:txBody>
      </p:sp>
      <p:pic>
        <p:nvPicPr>
          <p:cNvPr id="6147" name="New picture"/>
          <p:cNvPicPr/>
          <p:nvPr/>
        </p:nvPicPr>
        <p:blipFill>
          <a:blip r:embed="rId8"/>
          <a:stretch>
            <a:fillRect/>
          </a:stretch>
        </p:blipFill>
        <p:spPr>
          <a:xfrm>
            <a:off x="10744200" y="12661900"/>
            <a:ext cx="304800" cy="215900"/>
          </a:xfrm>
          <a:prstGeom prst="cube">
            <a:avLst/>
          </a:prstGeom>
        </p:spPr>
      </p:pic>
    </p:spTree>
    <p:custDataLst>
      <p:tags r:id="rId9"/>
    </p:custDataLst>
  </p:cSld>
  <p:clrMapOvr>
    <a:masterClrMapping/>
  </p:clrMapOvr>
  <p:transition spd="slow">
    <p:random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143000" y="465455"/>
            <a:ext cx="1107440" cy="46037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40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49742" y="411510"/>
            <a:ext cx="5751258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如图所示，两手指用力压住铅笔的两端使它保持静止，下列说法中正确的是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17694" y="2409732"/>
            <a:ext cx="6183306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两手指受到压力相同，左边手指受到的压强较大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两手指受到压力相同，右边手指受到的压强较大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左边手指受到压力较大，两手指受到的压强相同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右边手指受到压力较大，两手指受到的压强相同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61812" t="13102" b="58073"/>
          <a:stretch>
            <a:fillRect/>
          </a:stretch>
        </p:blipFill>
        <p:spPr bwMode="auto">
          <a:xfrm>
            <a:off x="5058054" y="1329612"/>
            <a:ext cx="2618910" cy="118813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6" name="TextBox 5"/>
          <p:cNvSpPr txBox="1"/>
          <p:nvPr/>
        </p:nvSpPr>
        <p:spPr>
          <a:xfrm>
            <a:off x="7272300" y="789552"/>
            <a:ext cx="270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B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课堂练习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143000" y="465455"/>
            <a:ext cx="1198880" cy="46037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40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49742" y="411510"/>
            <a:ext cx="5751258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﻿下列实例中，为了减小压强的是（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）。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7618" t="16913"/>
          <a:stretch>
            <a:fillRect/>
          </a:stretch>
        </p:blipFill>
        <p:spPr bwMode="auto">
          <a:xfrm>
            <a:off x="1331640" y="1329612"/>
            <a:ext cx="6335564" cy="319926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6" name="TextBox 5"/>
          <p:cNvSpPr txBox="1"/>
          <p:nvPr/>
        </p:nvSpPr>
        <p:spPr>
          <a:xfrm>
            <a:off x="7002270" y="465516"/>
            <a:ext cx="32403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B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课堂练习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295400" y="411480"/>
            <a:ext cx="1017905" cy="46037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40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49742" y="411510"/>
            <a:ext cx="5751258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在生产，生活中有很多物理知识的应用，下列说法中正确的是（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）。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3000" y="1599642"/>
            <a:ext cx="685800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菜刀钝了磨一磨，是为了减小对被切物的压强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滑雪板一般都有较大的面积，是为了增大压力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把书包带做得扁而宽，是为了减小书包对人体的压强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在铁轨下铺设枕木，是为了减小对地面的压力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44108" y="843558"/>
            <a:ext cx="32403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C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课堂练习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143000" y="465455"/>
            <a:ext cx="999490" cy="46037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40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87724" y="411510"/>
            <a:ext cx="591327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有三个相同材料制成的柱体。高度相同，它们的质量比为 ﻿﻿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400" baseline="-25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:m</a:t>
            </a:r>
            <a:r>
              <a:rPr lang="en-US" altLang="zh-CN" sz="2400" baseline="-25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:m</a:t>
            </a:r>
            <a:r>
              <a:rPr lang="en-US" altLang="zh-CN" sz="2400" baseline="-25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=2:3:5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，把它们竖直放在水平面上，则水平面受到的压强之比为（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）。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53920" y="2005965"/>
            <a:ext cx="483679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2400" smtClean="0"/>
              <a:t>A.  2:2:5 </a:t>
            </a:r>
            <a:r>
              <a:rPr lang="en-US" altLang="zh-CN" sz="2400" i="1"/>
              <a:t>﻿﻿﻿﻿</a:t>
            </a:r>
            <a:r>
              <a:rPr lang="en-US" altLang="zh-CN" sz="2400"/>
              <a:t> </a:t>
            </a:r>
            <a:endParaRPr lang="en-US" altLang="zh-CN" sz="2400"/>
          </a:p>
          <a:p>
            <a:pPr fontAlgn="ctr">
              <a:lnSpc>
                <a:spcPct val="150000"/>
              </a:lnSpc>
            </a:pPr>
            <a:r>
              <a:rPr lang="en-US" altLang="zh-CN" sz="2400"/>
              <a:t>B.  </a:t>
            </a:r>
            <a:r>
              <a:rPr lang="en-US" altLang="zh-CN" sz="2400" smtClean="0"/>
              <a:t>5:3:2</a:t>
            </a:r>
            <a:endParaRPr lang="en-US" altLang="zh-CN" sz="2400"/>
          </a:p>
          <a:p>
            <a:pPr fontAlgn="ctr">
              <a:lnSpc>
                <a:spcPct val="150000"/>
              </a:lnSpc>
            </a:pPr>
            <a:r>
              <a:rPr lang="en-US" altLang="zh-CN" sz="2400"/>
              <a:t>C. </a:t>
            </a:r>
            <a:r>
              <a:rPr lang="en-US" altLang="zh-CN" sz="2400" smtClean="0"/>
              <a:t>1:1:1</a:t>
            </a:r>
            <a:endParaRPr lang="en-US" altLang="zh-CN" sz="2400"/>
          </a:p>
          <a:p>
            <a:pPr fontAlgn="ctr">
              <a:lnSpc>
                <a:spcPct val="150000"/>
              </a:lnSpc>
            </a:pPr>
            <a:r>
              <a:rPr lang="en-US" altLang="zh-CN" sz="2400"/>
              <a:t>D. </a:t>
            </a:r>
            <a:r>
              <a:rPr lang="en-US" altLang="zh-CN" sz="2400" smtClean="0"/>
              <a:t>15:10:6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37581" y="1545636"/>
            <a:ext cx="270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C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课堂练习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152525" y="195580"/>
            <a:ext cx="1130935" cy="46037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240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9712" y="195486"/>
            <a:ext cx="602128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﻿一块砖的长 、宽 、高之比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4:2:1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，把它分别平放 、侧放 、立放在水平地面上 ，这三种方法中 ，压力分别为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en-US" altLang="zh-CN" sz="2400" baseline="-25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、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en-US" altLang="zh-CN" sz="2400" baseline="-25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en-US" altLang="zh-CN" sz="2400" baseline="-25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，压强分别为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2400" baseline="-25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2400" baseline="-25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、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2400" baseline="-25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，则（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）。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10626" t="30998" r="5113" b="43214"/>
          <a:stretch>
            <a:fillRect/>
          </a:stretch>
        </p:blipFill>
        <p:spPr bwMode="auto">
          <a:xfrm>
            <a:off x="1900275" y="1844210"/>
            <a:ext cx="5778642" cy="864096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9051" t="58143" r="14563"/>
          <a:stretch>
            <a:fillRect/>
          </a:stretch>
        </p:blipFill>
        <p:spPr bwMode="auto">
          <a:xfrm>
            <a:off x="1670977" y="2708337"/>
            <a:ext cx="6237313" cy="2106234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" name="TextBox 6"/>
          <p:cNvSpPr txBox="1"/>
          <p:nvPr/>
        </p:nvSpPr>
        <p:spPr>
          <a:xfrm>
            <a:off x="6227415" y="1383618"/>
            <a:ext cx="270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</a:rPr>
              <a:t>C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课堂练习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3" name="文本框 25602"/>
          <p:cNvSpPr txBox="1"/>
          <p:nvPr/>
        </p:nvSpPr>
        <p:spPr>
          <a:xfrm>
            <a:off x="1439466" y="541735"/>
            <a:ext cx="6373415" cy="1706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甲、乙、丙三个大小相等的实心立方体分别放在水平地面上，已知</a:t>
            </a:r>
            <a:r>
              <a:rPr lang="el-GR" altLang="zh-CN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ρ</a:t>
            </a:r>
            <a:r>
              <a:rPr lang="zh-CN" altLang="en-US" sz="2100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甲</a:t>
            </a:r>
            <a:r>
              <a:rPr lang="el-GR" altLang="zh-CN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&lt;ρ</a:t>
            </a:r>
            <a:r>
              <a:rPr lang="zh-CN" altLang="en-US" sz="2100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乙</a:t>
            </a:r>
            <a:r>
              <a:rPr lang="el-GR" altLang="zh-CN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&lt;ρ</a:t>
            </a:r>
            <a:r>
              <a:rPr lang="zh-CN" altLang="en-US" sz="2100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丙</a:t>
            </a:r>
            <a:r>
              <a:rPr lang="zh-CN" altLang="en-US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。则三个立方体对水平地面的压强大小关系为</a:t>
            </a:r>
            <a:r>
              <a:rPr lang="zh-CN" altLang="en-US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（      ）</a:t>
            </a:r>
            <a:endParaRPr lang="zh-CN" altLang="en-US" sz="2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A. P</a:t>
            </a:r>
            <a:r>
              <a:rPr lang="zh-CN" altLang="en-US" sz="2100" baseline="-25000">
                <a:latin typeface="黑体" panose="02010609060101010101" pitchFamily="49" charset="-122"/>
                <a:ea typeface="黑体" panose="02010609060101010101" pitchFamily="49" charset="-122"/>
              </a:rPr>
              <a:t>甲</a:t>
            </a:r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&lt;P</a:t>
            </a:r>
            <a:r>
              <a:rPr lang="zh-CN" altLang="en-US" sz="2100" baseline="-25000">
                <a:latin typeface="黑体" panose="02010609060101010101" pitchFamily="49" charset="-122"/>
                <a:ea typeface="黑体" panose="02010609060101010101" pitchFamily="49" charset="-122"/>
              </a:rPr>
              <a:t>乙</a:t>
            </a:r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&lt; P</a:t>
            </a:r>
            <a:r>
              <a:rPr lang="zh-CN" altLang="en-US" sz="2100" baseline="-25000">
                <a:latin typeface="黑体" panose="02010609060101010101" pitchFamily="49" charset="-122"/>
                <a:ea typeface="黑体" panose="02010609060101010101" pitchFamily="49" charset="-122"/>
              </a:rPr>
              <a:t>丙            </a:t>
            </a:r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B. P</a:t>
            </a:r>
            <a:r>
              <a:rPr lang="zh-CN" altLang="en-US" sz="2100" baseline="-25000">
                <a:latin typeface="黑体" panose="02010609060101010101" pitchFamily="49" charset="-122"/>
                <a:ea typeface="黑体" panose="02010609060101010101" pitchFamily="49" charset="-122"/>
              </a:rPr>
              <a:t>甲</a:t>
            </a:r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=P</a:t>
            </a:r>
            <a:r>
              <a:rPr lang="zh-CN" altLang="en-US" sz="2100" baseline="-25000">
                <a:latin typeface="黑体" panose="02010609060101010101" pitchFamily="49" charset="-122"/>
                <a:ea typeface="黑体" panose="02010609060101010101" pitchFamily="49" charset="-122"/>
              </a:rPr>
              <a:t>乙</a:t>
            </a:r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= P</a:t>
            </a:r>
            <a:r>
              <a:rPr lang="zh-CN" altLang="en-US" sz="2100" baseline="-25000">
                <a:latin typeface="黑体" panose="02010609060101010101" pitchFamily="49" charset="-122"/>
                <a:ea typeface="黑体" panose="02010609060101010101" pitchFamily="49" charset="-122"/>
              </a:rPr>
              <a:t>丙</a:t>
            </a:r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                  </a:t>
            </a:r>
            <a:endParaRPr lang="zh-CN" altLang="en-US" sz="2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C. P</a:t>
            </a:r>
            <a:r>
              <a:rPr lang="zh-CN" altLang="en-US" sz="2100" baseline="-25000">
                <a:latin typeface="黑体" panose="02010609060101010101" pitchFamily="49" charset="-122"/>
                <a:ea typeface="黑体" panose="02010609060101010101" pitchFamily="49" charset="-122"/>
              </a:rPr>
              <a:t>甲</a:t>
            </a:r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&gt;P</a:t>
            </a:r>
            <a:r>
              <a:rPr lang="zh-CN" altLang="en-US" sz="2100" baseline="-25000">
                <a:latin typeface="黑体" panose="02010609060101010101" pitchFamily="49" charset="-122"/>
                <a:ea typeface="黑体" panose="02010609060101010101" pitchFamily="49" charset="-122"/>
              </a:rPr>
              <a:t>乙</a:t>
            </a:r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&gt;P</a:t>
            </a:r>
            <a:r>
              <a:rPr lang="zh-CN" altLang="en-US" sz="2100" baseline="-25000">
                <a:latin typeface="黑体" panose="02010609060101010101" pitchFamily="49" charset="-122"/>
                <a:ea typeface="黑体" panose="02010609060101010101" pitchFamily="49" charset="-122"/>
              </a:rPr>
              <a:t>丙</a:t>
            </a:r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D. </a:t>
            </a:r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无法判断</a:t>
            </a:r>
            <a:endParaRPr lang="zh-CN" altLang="en-US" sz="21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2" name="文本框 25601"/>
          <p:cNvSpPr txBox="1"/>
          <p:nvPr/>
        </p:nvSpPr>
        <p:spPr>
          <a:xfrm>
            <a:off x="1385888" y="2538413"/>
            <a:ext cx="6426994" cy="2353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甲、乙、丙三个体积相同的实心长方体分别放在水平地面上，它们对水平地面的压强相等，已知</a:t>
            </a:r>
            <a:r>
              <a:rPr lang="el-GR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ρ</a:t>
            </a:r>
            <a:r>
              <a:rPr lang="zh-CN" altLang="en-US" sz="2100" baseline="-25000">
                <a:latin typeface="黑体" panose="02010609060101010101" pitchFamily="49" charset="-122"/>
                <a:ea typeface="黑体" panose="02010609060101010101" pitchFamily="49" charset="-122"/>
              </a:rPr>
              <a:t>甲</a:t>
            </a:r>
            <a:r>
              <a:rPr lang="el-GR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&lt;ρ</a:t>
            </a:r>
            <a:r>
              <a:rPr lang="zh-CN" altLang="en-US" sz="2100" baseline="-25000">
                <a:latin typeface="黑体" panose="02010609060101010101" pitchFamily="49" charset="-122"/>
                <a:ea typeface="黑体" panose="02010609060101010101" pitchFamily="49" charset="-122"/>
              </a:rPr>
              <a:t>乙</a:t>
            </a:r>
            <a:r>
              <a:rPr lang="el-GR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&lt;ρ</a:t>
            </a:r>
            <a:r>
              <a:rPr lang="zh-CN" altLang="en-US" sz="2100" baseline="-25000">
                <a:latin typeface="黑体" panose="02010609060101010101" pitchFamily="49" charset="-122"/>
                <a:ea typeface="黑体" panose="02010609060101010101" pitchFamily="49" charset="-122"/>
              </a:rPr>
              <a:t>丙</a:t>
            </a:r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。若在甲、乙、丙三个立方体上分别放一个质量相等的铜块，则三个立方体对水平地面的压强大小关系为</a:t>
            </a:r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： （      ）</a:t>
            </a:r>
            <a:endParaRPr lang="zh-CN" altLang="en-US" sz="2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A. P</a:t>
            </a:r>
            <a:r>
              <a:rPr lang="zh-CN" altLang="en-US" sz="2100" baseline="-25000">
                <a:latin typeface="黑体" panose="02010609060101010101" pitchFamily="49" charset="-122"/>
                <a:ea typeface="黑体" panose="02010609060101010101" pitchFamily="49" charset="-122"/>
              </a:rPr>
              <a:t>甲</a:t>
            </a:r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&lt;P</a:t>
            </a:r>
            <a:r>
              <a:rPr lang="zh-CN" altLang="en-US" sz="2100" baseline="-25000">
                <a:latin typeface="黑体" panose="02010609060101010101" pitchFamily="49" charset="-122"/>
                <a:ea typeface="黑体" panose="02010609060101010101" pitchFamily="49" charset="-122"/>
              </a:rPr>
              <a:t>乙</a:t>
            </a:r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&lt; P</a:t>
            </a:r>
            <a:r>
              <a:rPr lang="zh-CN" altLang="en-US" sz="2100" baseline="-25000">
                <a:latin typeface="黑体" panose="02010609060101010101" pitchFamily="49" charset="-122"/>
                <a:ea typeface="黑体" panose="02010609060101010101" pitchFamily="49" charset="-122"/>
              </a:rPr>
              <a:t>丙             </a:t>
            </a:r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B. P</a:t>
            </a:r>
            <a:r>
              <a:rPr lang="zh-CN" altLang="en-US" sz="2100" baseline="-25000">
                <a:latin typeface="黑体" panose="02010609060101010101" pitchFamily="49" charset="-122"/>
                <a:ea typeface="黑体" panose="02010609060101010101" pitchFamily="49" charset="-122"/>
              </a:rPr>
              <a:t>甲</a:t>
            </a:r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=P</a:t>
            </a:r>
            <a:r>
              <a:rPr lang="zh-CN" altLang="en-US" sz="2100" baseline="-25000">
                <a:latin typeface="黑体" panose="02010609060101010101" pitchFamily="49" charset="-122"/>
                <a:ea typeface="黑体" panose="02010609060101010101" pitchFamily="49" charset="-122"/>
              </a:rPr>
              <a:t>乙</a:t>
            </a:r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= P</a:t>
            </a:r>
            <a:r>
              <a:rPr lang="zh-CN" altLang="en-US" sz="2100" baseline="-25000">
                <a:latin typeface="黑体" panose="02010609060101010101" pitchFamily="49" charset="-122"/>
                <a:ea typeface="黑体" panose="02010609060101010101" pitchFamily="49" charset="-122"/>
              </a:rPr>
              <a:t>丙</a:t>
            </a:r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                  </a:t>
            </a:r>
            <a:endParaRPr lang="zh-CN" altLang="en-US" sz="21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C. P</a:t>
            </a:r>
            <a:r>
              <a:rPr lang="zh-CN" altLang="en-US" sz="2100" baseline="-25000">
                <a:latin typeface="黑体" panose="02010609060101010101" pitchFamily="49" charset="-122"/>
                <a:ea typeface="黑体" panose="02010609060101010101" pitchFamily="49" charset="-122"/>
              </a:rPr>
              <a:t>甲</a:t>
            </a:r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&gt;P</a:t>
            </a:r>
            <a:r>
              <a:rPr lang="zh-CN" altLang="en-US" sz="2100" baseline="-25000">
                <a:latin typeface="黑体" panose="02010609060101010101" pitchFamily="49" charset="-122"/>
                <a:ea typeface="黑体" panose="02010609060101010101" pitchFamily="49" charset="-122"/>
              </a:rPr>
              <a:t>乙</a:t>
            </a:r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&gt;P</a:t>
            </a:r>
            <a:r>
              <a:rPr lang="zh-CN" altLang="en-US" sz="2100" baseline="-25000">
                <a:latin typeface="黑体" panose="02010609060101010101" pitchFamily="49" charset="-122"/>
                <a:ea typeface="黑体" panose="02010609060101010101" pitchFamily="49" charset="-122"/>
              </a:rPr>
              <a:t>丙</a:t>
            </a:r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en-US" altLang="zh-CN" sz="2100">
                <a:latin typeface="黑体" panose="02010609060101010101" pitchFamily="49" charset="-122"/>
                <a:ea typeface="黑体" panose="02010609060101010101" pitchFamily="49" charset="-122"/>
              </a:rPr>
              <a:t>D. </a:t>
            </a:r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</a:rPr>
              <a:t>无法判断</a:t>
            </a:r>
            <a:endParaRPr lang="zh-CN" altLang="en-US" sz="21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4670822" y="1188244"/>
            <a:ext cx="291703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en-US" altLang="zh-CN" sz="21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16647" y="3867944"/>
            <a:ext cx="291703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en-US" altLang="zh-CN" sz="21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408940" y="541655"/>
            <a:ext cx="1130935" cy="46037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en-US" altLang="zh-CN" sz="240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98120" y="2453005"/>
            <a:ext cx="1241425" cy="46037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en-US" altLang="zh-CN" sz="240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课堂练习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019810" y="525780"/>
            <a:ext cx="1229995" cy="46037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endParaRPr lang="en-US" altLang="zh-CN" sz="240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49742" y="411510"/>
            <a:ext cx="575125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如图 ，用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20 N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的水平压力把一重为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10 N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的物体压在竖直墙壁上 ，若物体与墙壁的接触面积是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50 </a:t>
            </a:r>
            <a:r>
              <a:rPr lang="zh-CN" altLang="en-US" sz="2400" i="1">
                <a:latin typeface="微软雅黑" panose="020b0503020204020204" pitchFamily="34" charset="-122"/>
                <a:ea typeface="微软雅黑" panose="020b0503020204020204" pitchFamily="34" charset="-122"/>
              </a:rPr>
              <a:t>﻿﻿﻿﻿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，求墙壁受到的压强 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79712" y="1599642"/>
            <a:ext cx="4644516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墙面受到物体的压力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F=20N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，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﻿ 物体与墙面接触面积即受力面积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S=50cm</a:t>
            </a:r>
            <a:r>
              <a:rPr lang="en-US" altLang="zh-CN" sz="2400" baseline="30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=5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i="1">
                <a:latin typeface="微软雅黑" panose="020b0503020204020204" pitchFamily="34" charset="-122"/>
                <a:ea typeface="微软雅黑" panose="020b0503020204020204" pitchFamily="34" charset="-122"/>
              </a:rPr>
              <a:t>﻿﻿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×10</a:t>
            </a:r>
            <a:r>
              <a:rPr lang="en-US" altLang="zh-CN" sz="2400" baseline="30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-3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400" baseline="30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1761660"/>
            <a:ext cx="836712" cy="46037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endParaRPr lang="zh-CN" altLang="en-US" sz="24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75987" t="31643" b="13285"/>
          <a:stretch>
            <a:fillRect/>
          </a:stretch>
        </p:blipFill>
        <p:spPr bwMode="auto">
          <a:xfrm>
            <a:off x="6516216" y="1599642"/>
            <a:ext cx="1484784" cy="178219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 l="14130" t="46666" b="24446"/>
          <a:stretch>
            <a:fillRect/>
          </a:stretch>
        </p:blipFill>
        <p:spPr bwMode="auto">
          <a:xfrm>
            <a:off x="1871700" y="3327834"/>
            <a:ext cx="4428492" cy="70207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 l="15177" t="75554" r="4189" b="2224"/>
          <a:stretch>
            <a:fillRect/>
          </a:stretch>
        </p:blipFill>
        <p:spPr bwMode="auto">
          <a:xfrm>
            <a:off x="1925706" y="4191930"/>
            <a:ext cx="4158462" cy="54006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9" name="文本框 8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课堂练习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 l="10626" t="47727" r="4326"/>
          <a:stretch>
            <a:fillRect/>
          </a:stretch>
        </p:blipFill>
        <p:spPr bwMode="auto">
          <a:xfrm>
            <a:off x="1979743" y="3867894"/>
            <a:ext cx="4968552" cy="1275606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" name="TextBox 1"/>
          <p:cNvSpPr txBox="1"/>
          <p:nvPr/>
        </p:nvSpPr>
        <p:spPr>
          <a:xfrm>
            <a:off x="784225" y="600075"/>
            <a:ext cx="1303655" cy="46037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en-US" altLang="zh-CN" sz="240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87724" y="0"/>
            <a:ext cx="5751258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篮球巨星姚明的蜡像摆放在上海杜莎夫人蜡像馆的显要位置，若蜡像的质量是 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150 kg 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，每只脚与水平地面的接触面积</a:t>
            </a:r>
            <a:r>
              <a:rPr lang="zh-CN" altLang="en-US" sz="2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2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0.025m</a:t>
            </a:r>
            <a:r>
              <a:rPr lang="en-US" altLang="zh-CN" sz="2100" baseline="30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00" i="1">
                <a:latin typeface="微软雅黑" panose="020b0503020204020204" pitchFamily="34" charset="-122"/>
                <a:ea typeface="微软雅黑" panose="020b0503020204020204" pitchFamily="34" charset="-122"/>
              </a:rPr>
              <a:t>﻿﻿﻿﻿﻿﻿﻿﻿﻿﻿﻿﻿﻿﻿﻿﻿﻿﻿﻿﻿﻿﻿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 。求： （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）姚明蜡像的重力是多少 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N 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； （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）站立的蜡像对水平地面的压力 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F 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和压强 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p 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87880" y="1680845"/>
            <a:ext cx="4859655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）姚明蜡像的重力</a:t>
            </a:r>
            <a:r>
              <a:rPr lang="zh-CN" altLang="en-US" sz="15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5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15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G=mg=150kg ×10N/kg=</a:t>
            </a:r>
            <a:r>
              <a:rPr lang="en-US" altLang="zh-CN" sz="15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1500N</a:t>
            </a:r>
            <a:endParaRPr lang="en-US" altLang="zh-CN" sz="15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）因水平面上物体的压力和自身的重量大小相等 ，所</a:t>
            </a:r>
            <a:r>
              <a:rPr lang="zh-CN" altLang="en-US" sz="15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 站</a:t>
            </a: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立的蜡像对水平地面的压力</a:t>
            </a:r>
            <a:r>
              <a:rPr lang="zh-CN" altLang="en-US" sz="15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5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F=G=</a:t>
            </a:r>
            <a:r>
              <a:rPr lang="en-US" altLang="zh-CN" sz="15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1500N</a:t>
            </a:r>
            <a:r>
              <a:rPr lang="zh-CN" altLang="en-US" sz="15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，受</a:t>
            </a: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力面积</a:t>
            </a:r>
            <a:r>
              <a:rPr lang="zh-CN" altLang="en-US" sz="15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5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S=2 ×0.025m</a:t>
            </a:r>
            <a:r>
              <a:rPr lang="en-US" altLang="zh-CN" sz="1500" baseline="30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5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5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=0.05m</a:t>
            </a:r>
            <a:r>
              <a:rPr lang="en-US" altLang="zh-CN" sz="1500" baseline="30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5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500" i="1">
                <a:latin typeface="微软雅黑" panose="020b0503020204020204" pitchFamily="34" charset="-122"/>
                <a:ea typeface="微软雅黑" panose="020b0503020204020204" pitchFamily="34" charset="-122"/>
              </a:rPr>
              <a:t>﻿﻿﻿﻿﻿﻿﻿﻿</a:t>
            </a: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对水平地面的压强：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 l="76775" t="23096"/>
          <a:stretch>
            <a:fillRect/>
          </a:stretch>
        </p:blipFill>
        <p:spPr bwMode="auto">
          <a:xfrm>
            <a:off x="7094004" y="1842786"/>
            <a:ext cx="1592796" cy="286231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6" name="TextBox 5"/>
          <p:cNvSpPr txBox="1"/>
          <p:nvPr/>
        </p:nvSpPr>
        <p:spPr>
          <a:xfrm>
            <a:off x="1143000" y="1707654"/>
            <a:ext cx="836712" cy="46037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endParaRPr lang="zh-CN" altLang="en-US" sz="24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课堂练习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1"/>
          <p:cNvGrpSpPr/>
          <p:nvPr/>
        </p:nvGrpSpPr>
        <p:grpSpPr>
          <a:xfrm>
            <a:off x="144494" y="448328"/>
            <a:ext cx="4077816" cy="630108"/>
            <a:chOff x="303" y="1211"/>
            <a:chExt cx="8562" cy="1323"/>
          </a:xfrm>
        </p:grpSpPr>
        <p:sp>
          <p:nvSpPr>
            <p:cNvPr id="24" name="Shape 108"/>
            <p:cNvSpPr/>
            <p:nvPr/>
          </p:nvSpPr>
          <p:spPr>
            <a:xfrm>
              <a:off x="303" y="1435"/>
              <a:ext cx="1141" cy="1099"/>
            </a:xfrm>
            <a:prstGeom prst="rect">
              <a:avLst/>
            </a:prstGeom>
            <a:noFill/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endParaRPr kumimoji="0" sz="135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512" y="2249"/>
              <a:ext cx="7353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sp>
          <p:nvSpPr>
            <p:cNvPr id="27" name="矩形 26"/>
            <p:cNvSpPr/>
            <p:nvPr/>
          </p:nvSpPr>
          <p:spPr>
            <a:xfrm>
              <a:off x="1838" y="1211"/>
              <a:ext cx="5224" cy="12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3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Helvetica Neue" panose="02000503000000020004"/>
                </a:rPr>
                <a:t>5</a:t>
              </a:r>
              <a:r>
                <a:rPr lang="zh-CN" altLang="en-US" sz="33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Helvetica Neue" panose="02000503000000020004"/>
                </a:rPr>
                <a:t>、本节小结</a:t>
              </a:r>
              <a:endParaRPr lang="zh-CN" altLang="en-US" sz="33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Helvetica Neue" panose="02000503000000020004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10540" y="1078230"/>
            <a:ext cx="8169116" cy="38214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课堂小结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advTm="65848" p14:dur="0"/>
    </mc:Choice>
    <mc:Fallback>
      <p:transition advTm="65848"/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文本框 14"/>
          <p:cNvSpPr txBox="1"/>
          <p:nvPr/>
        </p:nvSpPr>
        <p:spPr>
          <a:xfrm>
            <a:off x="1872482" y="327059"/>
            <a:ext cx="445858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情景引入：分析、</a:t>
            </a:r>
            <a:r>
              <a:rPr lang="zh-CN" altLang="en-US"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思考</a:t>
            </a:r>
            <a:endParaRPr lang="zh-CN" altLang="en-US" sz="32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69" name="标题 9217"/>
          <p:cNvSpPr>
            <a:spLocks noGrp="1" noRot="1" noChangeArrowheads="1"/>
          </p:cNvSpPr>
          <p:nvPr/>
        </p:nvSpPr>
        <p:spPr>
          <a:xfrm>
            <a:off x="70485" y="999490"/>
            <a:ext cx="8061960" cy="8223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6pPr>
            <a:lvl7pPr marL="9144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7pPr>
            <a:lvl8pPr marL="13716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8pPr>
            <a:lvl9pPr marL="18288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分析：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我们一起来分析一下树、地、桌的受力情况：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0" name="内容占位符 9218" descr="5252423_084905137732_2"/>
          <p:cNvPicPr>
            <a:picLocks noGrp="1"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6" r="22972"/>
          <a:stretch>
            <a:fillRect/>
          </a:stretch>
        </p:blipFill>
        <p:spPr>
          <a:xfrm>
            <a:off x="620077" y="1673005"/>
            <a:ext cx="2051447" cy="2561264"/>
          </a:xfrm>
          <a:prstGeom prst="rect">
            <a:avLst/>
          </a:prstGeom>
        </p:spPr>
      </p:pic>
      <p:sp>
        <p:nvSpPr>
          <p:cNvPr id="9220" name="右箭头 9219"/>
          <p:cNvSpPr>
            <a:spLocks noChangeArrowheads="1"/>
          </p:cNvSpPr>
          <p:nvPr/>
        </p:nvSpPr>
        <p:spPr bwMode="auto">
          <a:xfrm>
            <a:off x="1814235" y="2499501"/>
            <a:ext cx="1079897" cy="326231"/>
          </a:xfrm>
          <a:prstGeom prst="rightArrow">
            <a:avLst>
              <a:gd name="adj1" fmla="val 50000"/>
              <a:gd name="adj2" fmla="val 82663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7184" name="Oval 18"/>
          <p:cNvSpPr>
            <a:spLocks noChangeArrowheads="1"/>
          </p:cNvSpPr>
          <p:nvPr/>
        </p:nvSpPr>
        <p:spPr bwMode="auto">
          <a:xfrm>
            <a:off x="1642785" y="2527264"/>
            <a:ext cx="171450" cy="27027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7172" name="内容占位符 9220" descr="1-100405122324"/>
          <p:cNvPicPr>
            <a:picLocks noGrp="1"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8" t="6328" b="15334"/>
          <a:stretch>
            <a:fillRect/>
          </a:stretch>
        </p:blipFill>
        <p:spPr>
          <a:xfrm>
            <a:off x="3641408" y="1599981"/>
            <a:ext cx="2143125" cy="2706671"/>
          </a:xfrm>
          <a:prstGeom prst="rect">
            <a:avLst/>
          </a:prstGeom>
        </p:spPr>
      </p:pic>
      <p:sp>
        <p:nvSpPr>
          <p:cNvPr id="7183" name="Oval 18"/>
          <p:cNvSpPr>
            <a:spLocks noChangeArrowheads="1"/>
          </p:cNvSpPr>
          <p:nvPr/>
        </p:nvSpPr>
        <p:spPr bwMode="auto">
          <a:xfrm>
            <a:off x="4703208" y="2625396"/>
            <a:ext cx="273844" cy="33932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9223" name="右箭头 9222"/>
          <p:cNvSpPr>
            <a:spLocks noChangeArrowheads="1"/>
          </p:cNvSpPr>
          <p:nvPr/>
        </p:nvSpPr>
        <p:spPr bwMode="auto">
          <a:xfrm rot="5400000">
            <a:off x="4300777" y="3316248"/>
            <a:ext cx="1078706" cy="273844"/>
          </a:xfrm>
          <a:prstGeom prst="rightArrow">
            <a:avLst>
              <a:gd name="adj1" fmla="val 50000"/>
              <a:gd name="adj2" fmla="val 98369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7176" name="AutoShape 26"/>
          <p:cNvSpPr>
            <a:spLocks noChangeArrowheads="1"/>
          </p:cNvSpPr>
          <p:nvPr/>
        </p:nvSpPr>
        <p:spPr bwMode="auto">
          <a:xfrm>
            <a:off x="7411403" y="1997631"/>
            <a:ext cx="571500" cy="628650"/>
          </a:xfrm>
          <a:custGeom>
            <a:gdLst>
              <a:gd name="T0" fmla="*/ 0 w 21600"/>
              <a:gd name="T1" fmla="*/ 0 h 21600"/>
              <a:gd name="T2" fmla="*/ 5400 w 21600"/>
              <a:gd name="T3" fmla="*/ 21600 h 21600"/>
              <a:gd name="T4" fmla="*/ 16200 w 21600"/>
              <a:gd name="T5" fmla="*/ 21600 h 21600"/>
              <a:gd name="T6" fmla="*/ 21600 w 21600"/>
              <a:gd name="T7" fmla="*/ 0 h 216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66CCFF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1" name="Line 11"/>
          <p:cNvSpPr>
            <a:spLocks noChangeShapeType="1"/>
          </p:cNvSpPr>
          <p:nvPr/>
        </p:nvSpPr>
        <p:spPr bwMode="auto">
          <a:xfrm flipH="1">
            <a:off x="7697153" y="2723832"/>
            <a:ext cx="0" cy="8001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2" name="Group 13"/>
          <p:cNvGrpSpPr/>
          <p:nvPr/>
        </p:nvGrpSpPr>
        <p:grpSpPr>
          <a:xfrm>
            <a:off x="6954839" y="2626281"/>
            <a:ext cx="1484710" cy="1028700"/>
            <a:chOff x="1392" y="1968"/>
            <a:chExt cx="2880" cy="864"/>
          </a:xfrm>
        </p:grpSpPr>
        <p:sp>
          <p:nvSpPr>
            <p:cNvPr id="7178" name="Rectangle 6"/>
            <p:cNvSpPr>
              <a:spLocks noChangeArrowheads="1"/>
            </p:cNvSpPr>
            <p:nvPr/>
          </p:nvSpPr>
          <p:spPr bwMode="auto">
            <a:xfrm>
              <a:off x="1392" y="1968"/>
              <a:ext cx="2880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7179" name="Rectangle 7"/>
            <p:cNvSpPr>
              <a:spLocks noChangeArrowheads="1"/>
            </p:cNvSpPr>
            <p:nvPr/>
          </p:nvSpPr>
          <p:spPr bwMode="auto">
            <a:xfrm>
              <a:off x="1824" y="2112"/>
              <a:ext cx="48" cy="72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7180" name="Rectangle 8"/>
            <p:cNvSpPr>
              <a:spLocks noChangeArrowheads="1"/>
            </p:cNvSpPr>
            <p:nvPr/>
          </p:nvSpPr>
          <p:spPr bwMode="auto">
            <a:xfrm>
              <a:off x="3648" y="2112"/>
              <a:ext cx="48" cy="72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</p:grpSp>
      <p:sp>
        <p:nvSpPr>
          <p:cNvPr id="7182" name="Oval 18"/>
          <p:cNvSpPr>
            <a:spLocks noChangeArrowheads="1"/>
          </p:cNvSpPr>
          <p:nvPr/>
        </p:nvSpPr>
        <p:spPr bwMode="auto">
          <a:xfrm>
            <a:off x="7611428" y="2626043"/>
            <a:ext cx="171450" cy="1143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9222" name="矩形 9221"/>
          <p:cNvSpPr>
            <a:spLocks noChangeArrowheads="1" noChangeShapeType="1" noTextEdit="1"/>
          </p:cNvSpPr>
          <p:nvPr/>
        </p:nvSpPr>
        <p:spPr bwMode="auto">
          <a:xfrm>
            <a:off x="2983656" y="2034579"/>
            <a:ext cx="186928" cy="321469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CanDown">
              <a:avLst>
                <a:gd name="adj" fmla="val 4551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F</a:t>
            </a:r>
            <a:endParaRPr lang="zh-CN" altLang="en-US" sz="2700" b="1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224" name="矩形 9223"/>
          <p:cNvSpPr>
            <a:spLocks noChangeArrowheads="1" noChangeShapeType="1" noTextEdit="1"/>
          </p:cNvSpPr>
          <p:nvPr/>
        </p:nvSpPr>
        <p:spPr bwMode="auto">
          <a:xfrm>
            <a:off x="4716255" y="3992523"/>
            <a:ext cx="284560" cy="314325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CanDown">
              <a:avLst>
                <a:gd name="adj" fmla="val 4551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F</a:t>
            </a:r>
            <a:endParaRPr lang="zh-CN" altLang="en-US" sz="2700" b="1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267" name="矩形 9266"/>
          <p:cNvSpPr>
            <a:spLocks noChangeArrowheads="1" noChangeShapeType="1" noTextEdit="1"/>
          </p:cNvSpPr>
          <p:nvPr/>
        </p:nvSpPr>
        <p:spPr bwMode="auto">
          <a:xfrm>
            <a:off x="7831695" y="2966561"/>
            <a:ext cx="301228" cy="314325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CanDown">
              <a:avLst>
                <a:gd name="adj" fmla="val 4551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F</a:t>
            </a:r>
            <a:endParaRPr lang="zh-CN" altLang="en-US" sz="2700" b="1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标题 9217"/>
          <p:cNvSpPr>
            <a:spLocks noGrp="1" noRot="1" noChangeArrowheads="1"/>
          </p:cNvSpPr>
          <p:nvPr/>
        </p:nvSpPr>
        <p:spPr>
          <a:xfrm>
            <a:off x="0" y="4435475"/>
            <a:ext cx="8061960" cy="822325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6pPr>
            <a:lvl7pPr marL="9144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7pPr>
            <a:lvl8pPr marL="13716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8pPr>
            <a:lvl9pPr marL="18288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8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思考：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树、地、桌的受力有什么共同特征？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导入新知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90500" y="460375"/>
            <a:ext cx="6987540" cy="4395470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</a:t>
            </a:r>
            <a:r>
              <a:rPr lang="en-US" sz="28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2800" noProof="0">
                <a:latin typeface="+mn-ea"/>
                <a:sym typeface="+mn-ea"/>
              </a:rPr>
              <a:t>掌握压力的概念及与重力的区别，会用力的示意图表示压力</a:t>
            </a:r>
            <a:r>
              <a:rPr lang="zh-CN" altLang="en-US" sz="280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；</a:t>
            </a:r>
            <a:endParaRPr lang="zh-CN" altLang="en-US" sz="2800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28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zh-CN" sz="2800" noProof="0">
                <a:latin typeface="+mn-ea"/>
                <a:sym typeface="+mn-ea"/>
              </a:rPr>
              <a:t>了解影响压力作用效果的因素；</a:t>
            </a:r>
            <a:endParaRPr lang="zh-CN" altLang="zh-CN" sz="2800" b="1" noProof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algn="l">
              <a:buClrTx/>
              <a:buSzTx/>
              <a:buFont typeface="Wingdings" panose="05000000000000000000" pitchFamily="2" charset="2"/>
              <a:buNone/>
            </a:pPr>
            <a:r>
              <a:rPr lang="en-US" sz="28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zh-CN" sz="2800" noProof="0">
                <a:latin typeface="+mn-ea"/>
                <a:sym typeface="+mn-ea"/>
              </a:rPr>
              <a:t>了解压强的概念，单位，公式，能用压强公式进行有关计算；</a:t>
            </a:r>
            <a:endParaRPr lang="zh-CN" altLang="zh-CN" sz="2800" noProof="0">
              <a:latin typeface="+mn-ea"/>
              <a:sym typeface="+mn-ea"/>
            </a:endParaRPr>
          </a:p>
          <a:p>
            <a:pPr algn="l">
              <a:buClrTx/>
              <a:buSzTx/>
              <a:buFont typeface="Wingdings" panose="05000000000000000000" pitchFamily="2" charset="2"/>
              <a:buNone/>
            </a:pPr>
            <a:r>
              <a:rPr lang="en-US" sz="28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4.</a:t>
            </a:r>
            <a:r>
              <a:rPr lang="zh-CN" altLang="zh-CN" sz="2800" noProof="0">
                <a:latin typeface="+mn-ea"/>
                <a:sym typeface="+mn-ea"/>
              </a:rPr>
              <a:t>会应用压强公式分析增大或减小压强的具体方法，并能解释与压强有关的物理现象；</a:t>
            </a:r>
            <a:endParaRPr lang="zh-CN" altLang="zh-CN" sz="2800" noProof="0">
              <a:latin typeface="+mn-ea"/>
              <a:sym typeface="+mn-ea"/>
            </a:endParaRPr>
          </a:p>
          <a:p>
            <a:pPr algn="l">
              <a:buClrTx/>
              <a:buSzTx/>
              <a:buFont typeface="Wingdings" panose="05000000000000000000" pitchFamily="2" charset="2"/>
              <a:buNone/>
            </a:pPr>
            <a:r>
              <a:rPr lang="en-US" sz="28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5.</a:t>
            </a:r>
            <a:r>
              <a:rPr lang="zh-CN" altLang="en-US" sz="2800" noProof="0">
                <a:latin typeface="+mn-ea"/>
                <a:sym typeface="+mn-ea"/>
              </a:rPr>
              <a:t>掌握解决压强动态分析问题的方法。</a:t>
            </a:r>
            <a:endParaRPr lang="zh-CN" altLang="zh-CN" sz="2800" u="none" spc="0" noProof="0">
              <a:latin typeface="+mn-ea"/>
            </a:endParaRPr>
          </a:p>
          <a:p>
            <a:pPr algn="l">
              <a:buClrTx/>
              <a:buSzTx/>
              <a:buFont typeface="Wingdings" panose="05000000000000000000" pitchFamily="2" charset="2"/>
              <a:buNone/>
            </a:pPr>
            <a:endParaRPr kumimoji="0" lang="zh-CN" altLang="zh-CN" sz="2800" i="0" u="none" strike="noStrike" kern="1200" cap="none" spc="0" normalizeH="0" baseline="0" noProof="0">
              <a:latin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素养目标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Text Box 3"/>
          <p:cNvSpPr txBox="1">
            <a:spLocks noChangeArrowheads="1"/>
          </p:cNvSpPr>
          <p:nvPr/>
        </p:nvSpPr>
        <p:spPr bwMode="auto">
          <a:xfrm>
            <a:off x="1683385" y="832954"/>
            <a:ext cx="4419600" cy="369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>
                <a:latin typeface="华文楷体" panose="02010600040101010101" pitchFamily="2" charset="-122"/>
                <a:ea typeface="华文楷体" panose="02010600040101010101" pitchFamily="2" charset="-122"/>
              </a:rPr>
              <a:t>观察下面各力你能发现什么共同特点吗？</a:t>
            </a:r>
            <a:endParaRPr lang="zh-CN" altLang="en-US" sz="1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4670" y="1373722"/>
            <a:ext cx="2343150" cy="1902713"/>
            <a:chOff x="842" y="2158"/>
            <a:chExt cx="3690" cy="2989"/>
          </a:xfrm>
        </p:grpSpPr>
        <p:pic>
          <p:nvPicPr>
            <p:cNvPr id="129037" name="图片 129036" descr="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842" y="2158"/>
              <a:ext cx="3690" cy="2989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7" name="组合 56"/>
            <p:cNvGrpSpPr/>
            <p:nvPr/>
          </p:nvGrpSpPr>
          <p:grpSpPr>
            <a:xfrm>
              <a:off x="2567" y="3088"/>
              <a:ext cx="340" cy="1328"/>
              <a:chOff x="2567" y="3296"/>
              <a:chExt cx="340" cy="1328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567" y="3296"/>
                <a:ext cx="167" cy="816"/>
              </a:xfrm>
              <a:prstGeom prst="ellipse">
                <a:avLst/>
              </a:prstGeom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n w="12700" cap="flat">
                <a:solidFill>
                  <a:srgbClr val="BBE0E3"/>
                </a:solidFill>
                <a:prstDash val="solid"/>
                <a:miter lim="8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vertOverflow="overflow" horzOverflow="overflow" vert="horz" wrap="square" lIns="45719" tIns="45719" rIns="45719" bIns="45719" numCol="1" spcCol="38100" rtlCol="0" anchor="ctr" forceAA="0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cxnSp>
            <p:nvCxnSpPr>
              <p:cNvPr id="44" name="直接箭头连接符 43"/>
              <p:cNvCxnSpPr>
                <a:stCxn id="6" idx="4"/>
              </p:cNvCxnSpPr>
              <p:nvPr/>
            </p:nvCxnSpPr>
            <p:spPr>
              <a:xfrm flipH="1">
                <a:off x="2651" y="4112"/>
                <a:ext cx="0" cy="51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50" name="组合 49"/>
              <p:cNvGrpSpPr/>
              <p:nvPr/>
            </p:nvGrpSpPr>
            <p:grpSpPr>
              <a:xfrm>
                <a:off x="2657" y="3682"/>
                <a:ext cx="250" cy="292"/>
                <a:chOff x="3024" y="5622"/>
                <a:chExt cx="300" cy="316"/>
              </a:xfrm>
            </p:grpSpPr>
            <p:cxnSp>
              <p:nvCxnSpPr>
                <p:cNvPr id="48" name="直接连接符 47"/>
                <p:cNvCxnSpPr/>
                <p:nvPr/>
              </p:nvCxnSpPr>
              <p:spPr>
                <a:xfrm>
                  <a:off x="3024" y="5922"/>
                  <a:ext cx="300" cy="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/>
                <p:cNvCxnSpPr/>
                <p:nvPr/>
              </p:nvCxnSpPr>
              <p:spPr>
                <a:xfrm flipH="1" flipV="1">
                  <a:off x="3291" y="5622"/>
                  <a:ext cx="1" cy="316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3" name="组合 2"/>
          <p:cNvGrpSpPr/>
          <p:nvPr/>
        </p:nvGrpSpPr>
        <p:grpSpPr>
          <a:xfrm>
            <a:off x="3311525" y="1500400"/>
            <a:ext cx="2520950" cy="1504219"/>
            <a:chOff x="5215" y="2357"/>
            <a:chExt cx="3970" cy="2363"/>
          </a:xfrm>
        </p:grpSpPr>
        <p:grpSp>
          <p:nvGrpSpPr>
            <p:cNvPr id="4" name="Group 26"/>
            <p:cNvGrpSpPr/>
            <p:nvPr/>
          </p:nvGrpSpPr>
          <p:grpSpPr>
            <a:xfrm>
              <a:off x="5215" y="2357"/>
              <a:ext cx="3970" cy="2346"/>
              <a:chOff x="2188" y="2430"/>
              <a:chExt cx="1588" cy="681"/>
            </a:xfrm>
          </p:grpSpPr>
          <p:sp>
            <p:nvSpPr>
              <p:cNvPr id="16406" name="AutoShape 27" descr="白色大理石"/>
              <p:cNvSpPr/>
              <p:nvPr/>
            </p:nvSpPr>
            <p:spPr>
              <a:xfrm>
                <a:off x="2188" y="2430"/>
                <a:ext cx="1588" cy="681"/>
              </a:xfrm>
              <a:prstGeom prst="rtTriangle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/>
              </a:p>
            </p:txBody>
          </p:sp>
          <p:sp>
            <p:nvSpPr>
              <p:cNvPr id="16407" name="Rectangle 28" descr="栎木"/>
              <p:cNvSpPr/>
              <p:nvPr/>
            </p:nvSpPr>
            <p:spPr>
              <a:xfrm rot="1873068">
                <a:off x="2823" y="2475"/>
                <a:ext cx="318" cy="27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9525">
                <a:noFill/>
              </a:ln>
            </p:spPr>
            <p:txBody>
              <a:bodyPr wrap="none" anchor="ctr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/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6870" y="2986"/>
              <a:ext cx="167" cy="816"/>
            </a:xfrm>
            <a:prstGeom prst="ellips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scaled="0"/>
            </a:gra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ctr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34" name="Group 26"/>
            <p:cNvGrpSpPr/>
            <p:nvPr/>
          </p:nvGrpSpPr>
          <p:grpSpPr>
            <a:xfrm>
              <a:off x="5215" y="2374"/>
              <a:ext cx="3970" cy="2346"/>
              <a:chOff x="2188" y="2430"/>
              <a:chExt cx="1588" cy="681"/>
            </a:xfrm>
          </p:grpSpPr>
          <p:sp>
            <p:nvSpPr>
              <p:cNvPr id="35" name="AutoShape 27" descr="白色大理石"/>
              <p:cNvSpPr/>
              <p:nvPr/>
            </p:nvSpPr>
            <p:spPr>
              <a:xfrm>
                <a:off x="2188" y="2430"/>
                <a:ext cx="1588" cy="681"/>
              </a:xfrm>
              <a:prstGeom prst="rtTriangle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/>
              </a:p>
            </p:txBody>
          </p:sp>
          <p:sp>
            <p:nvSpPr>
              <p:cNvPr id="36" name="Rectangle 28" descr="栎木"/>
              <p:cNvSpPr/>
              <p:nvPr/>
            </p:nvSpPr>
            <p:spPr>
              <a:xfrm rot="1873068">
                <a:off x="2823" y="2475"/>
                <a:ext cx="318" cy="27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9525">
                <a:noFill/>
              </a:ln>
            </p:spPr>
            <p:txBody>
              <a:bodyPr wrap="none" anchor="ctr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6870" y="3003"/>
              <a:ext cx="167" cy="816"/>
            </a:xfrm>
            <a:prstGeom prst="ellips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scaled="0"/>
            </a:gra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ctr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38" name="Group 26"/>
            <p:cNvGrpSpPr/>
            <p:nvPr/>
          </p:nvGrpSpPr>
          <p:grpSpPr>
            <a:xfrm>
              <a:off x="5215" y="2374"/>
              <a:ext cx="3970" cy="2346"/>
              <a:chOff x="2188" y="2430"/>
              <a:chExt cx="1588" cy="681"/>
            </a:xfrm>
          </p:grpSpPr>
          <p:sp>
            <p:nvSpPr>
              <p:cNvPr id="39" name="AutoShape 27" descr="白色大理石"/>
              <p:cNvSpPr/>
              <p:nvPr/>
            </p:nvSpPr>
            <p:spPr>
              <a:xfrm>
                <a:off x="2188" y="2430"/>
                <a:ext cx="1588" cy="681"/>
              </a:xfrm>
              <a:prstGeom prst="rtTriangle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/>
              </a:p>
            </p:txBody>
          </p:sp>
          <p:sp>
            <p:nvSpPr>
              <p:cNvPr id="40" name="Rectangle 28" descr="栎木"/>
              <p:cNvSpPr/>
              <p:nvPr/>
            </p:nvSpPr>
            <p:spPr>
              <a:xfrm rot="1873068">
                <a:off x="2823" y="2475"/>
                <a:ext cx="318" cy="27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9525">
                <a:noFill/>
              </a:ln>
            </p:spPr>
            <p:txBody>
              <a:bodyPr wrap="none" anchor="ctr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/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6424" y="2983"/>
              <a:ext cx="684" cy="1248"/>
              <a:chOff x="6424" y="3191"/>
              <a:chExt cx="684" cy="1248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6870" y="3191"/>
                <a:ext cx="152" cy="816"/>
              </a:xfrm>
              <a:prstGeom prst="ellipse">
                <a:avLst/>
              </a:prstGeom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n w="12700" cap="flat">
                <a:solidFill>
                  <a:srgbClr val="BBE0E3"/>
                </a:solidFill>
                <a:prstDash val="solid"/>
                <a:miter lim="8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vertOverflow="overflow" horzOverflow="overflow" vert="horz" wrap="square" lIns="45719" tIns="45719" rIns="45719" bIns="45719" numCol="1" spcCol="38100" rtlCol="0" anchor="ctr" forceAA="0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cxnSp>
            <p:nvCxnSpPr>
              <p:cNvPr id="45" name="直接箭头连接符 44"/>
              <p:cNvCxnSpPr/>
              <p:nvPr/>
            </p:nvCxnSpPr>
            <p:spPr>
              <a:xfrm flipH="1">
                <a:off x="6424" y="3614"/>
                <a:ext cx="514" cy="825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51" name="组合 50"/>
              <p:cNvGrpSpPr/>
              <p:nvPr/>
            </p:nvGrpSpPr>
            <p:grpSpPr>
              <a:xfrm rot="1860000">
                <a:off x="6858" y="3654"/>
                <a:ext cx="250" cy="292"/>
                <a:chOff x="3024" y="5622"/>
                <a:chExt cx="300" cy="316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>
                  <a:off x="3024" y="5922"/>
                  <a:ext cx="300" cy="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 flipH="1" flipV="1">
                  <a:off x="3291" y="5622"/>
                  <a:ext cx="1" cy="316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5" name="组合 4"/>
          <p:cNvGrpSpPr/>
          <p:nvPr/>
        </p:nvGrpSpPr>
        <p:grpSpPr>
          <a:xfrm>
            <a:off x="6158865" y="1373722"/>
            <a:ext cx="2471420" cy="1665272"/>
            <a:chOff x="9699" y="2158"/>
            <a:chExt cx="3892" cy="2616"/>
          </a:xfrm>
        </p:grpSpPr>
        <p:graphicFrame>
          <p:nvGraphicFramePr>
            <p:cNvPr id="129026" name="对象 129025"/>
            <p:cNvGraphicFramePr>
              <a:graphicFrameLocks noChangeAspect="1"/>
            </p:cNvGraphicFramePr>
            <p:nvPr/>
          </p:nvGraphicFramePr>
          <p:xfrm>
            <a:off x="9699" y="2158"/>
            <a:ext cx="3892" cy="2616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38" r:id="rId6" imgW="5610225" imgH="3686175" progId="PBrush">
                    <p:embed/>
                  </p:oleObj>
                </mc:Choice>
                <mc:Fallback>
                  <p:oleObj r:id="rId6" imgW="5610225" imgH="3686175" progId="PBrush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E0E4E0"/>
                            </a:clrFrom>
                            <a:clrTo>
                              <a:srgbClr val="E0E4E0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9699" y="2158"/>
                          <a:ext cx="3892" cy="26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59" name="组合 58"/>
            <p:cNvGrpSpPr/>
            <p:nvPr/>
          </p:nvGrpSpPr>
          <p:grpSpPr>
            <a:xfrm>
              <a:off x="9836" y="2477"/>
              <a:ext cx="994" cy="816"/>
              <a:chOff x="9836" y="2685"/>
              <a:chExt cx="994" cy="816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0717" y="2685"/>
                <a:ext cx="113" cy="816"/>
              </a:xfrm>
              <a:prstGeom prst="ellipse">
                <a:avLst/>
              </a:prstGeom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n w="12700" cap="flat">
                <a:solidFill>
                  <a:srgbClr val="BBE0E3"/>
                </a:solidFill>
                <a:prstDash val="solid"/>
                <a:miter lim="8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vertOverflow="overflow" horzOverflow="overflow" vert="horz" wrap="square" lIns="45719" tIns="45719" rIns="45719" bIns="45719" numCol="1" spcCol="38100" rtlCol="0" anchor="ctr" forceAA="0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cxnSp>
            <p:nvCxnSpPr>
              <p:cNvPr id="46" name="直接箭头连接符 45"/>
              <p:cNvCxnSpPr/>
              <p:nvPr/>
            </p:nvCxnSpPr>
            <p:spPr>
              <a:xfrm flipH="1">
                <a:off x="9836" y="3088"/>
                <a:ext cx="933" cy="1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54" name="组合 53"/>
              <p:cNvGrpSpPr/>
              <p:nvPr/>
            </p:nvGrpSpPr>
            <p:grpSpPr>
              <a:xfrm rot="5400000">
                <a:off x="10509" y="3058"/>
                <a:ext cx="250" cy="292"/>
                <a:chOff x="3024" y="5622"/>
                <a:chExt cx="300" cy="316"/>
              </a:xfrm>
            </p:grpSpPr>
            <p:cxnSp>
              <p:nvCxnSpPr>
                <p:cNvPr id="55" name="直接连接符 54"/>
                <p:cNvCxnSpPr/>
                <p:nvPr/>
              </p:nvCxnSpPr>
              <p:spPr>
                <a:xfrm>
                  <a:off x="3024" y="5922"/>
                  <a:ext cx="300" cy="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/>
                <p:cNvCxnSpPr/>
                <p:nvPr/>
              </p:nvCxnSpPr>
              <p:spPr>
                <a:xfrm flipH="1" flipV="1">
                  <a:off x="3291" y="5622"/>
                  <a:ext cx="1" cy="316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60" name="文本框 59"/>
          <p:cNvSpPr txBox="1"/>
          <p:nvPr/>
        </p:nvSpPr>
        <p:spPr>
          <a:xfrm>
            <a:off x="534671" y="3276436"/>
            <a:ext cx="2611755" cy="4780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140000"/>
              </a:lnSpc>
              <a:buNone/>
            </a:pPr>
            <a:r>
              <a:rPr lang="zh-CN" altLang="en-US" sz="1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杯子</a:t>
            </a:r>
            <a:r>
              <a:rPr lang="zh-CN" altLang="en-US" sz="1800" b="1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垂直</a:t>
            </a:r>
            <a:r>
              <a:rPr lang="zh-CN" altLang="en-US" sz="18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压在桌面上的力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cs typeface="Arial"/>
              <a:sym typeface="Arial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34671" y="3754501"/>
            <a:ext cx="2611755" cy="4780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140000"/>
              </a:lnSpc>
              <a:buNone/>
            </a:pPr>
            <a:r>
              <a:rPr lang="zh-CN" altLang="en-US" sz="1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木块</a:t>
            </a:r>
            <a:r>
              <a:rPr lang="zh-CN" altLang="en-US" sz="1800" b="1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垂直</a:t>
            </a:r>
            <a:r>
              <a:rPr lang="zh-CN" altLang="en-US" sz="18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压在斜面上的力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cs typeface="Arial"/>
              <a:sym typeface="Arial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44831" y="4352242"/>
            <a:ext cx="2611755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8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图钉</a:t>
            </a:r>
            <a:r>
              <a:rPr lang="zh-CN" altLang="en-US" sz="1800" b="1">
                <a:solidFill>
                  <a:srgbClr val="EF0FBD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垂直</a:t>
            </a:r>
            <a:r>
              <a:rPr lang="zh-CN" altLang="en-US" sz="18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压在墙面上的力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cs typeface="Arial"/>
              <a:sym typeface="Arial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601720" y="3825797"/>
            <a:ext cx="2862320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800">
                <a:gradFill>
                  <a:gsLst>
                    <a:gs pos="0">
                      <a:srgbClr val="FD96A5"/>
                    </a:gs>
                    <a:gs pos="100000">
                      <a:srgbClr val="FE6479"/>
                    </a:gs>
                  </a:gsLst>
                  <a:lin scaled="1"/>
                </a:gradFill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垂直</a:t>
            </a:r>
            <a:r>
              <a:rPr lang="zh-CN" altLang="en-US" sz="1800">
                <a:solidFill>
                  <a:schemeClr val="tx1"/>
                </a:solidFill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作用在</a:t>
            </a:r>
            <a:r>
              <a:rPr lang="zh-CN" altLang="en-US" sz="18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物体表面上</a:t>
            </a:r>
            <a:r>
              <a:rPr lang="zh-CN" altLang="en-US" sz="1800">
                <a:solidFill>
                  <a:schemeClr val="tx1"/>
                </a:solidFill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的力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Times New Roman" panose="02020603050405020304" pitchFamily="18" charset="0"/>
              <a:ea typeface="华文行楷" panose="02010800040101010101" pitchFamily="2" charset="-122"/>
              <a:cs typeface="Arial"/>
              <a:sym typeface="+mn-ea"/>
            </a:endParaRPr>
          </a:p>
        </p:txBody>
      </p:sp>
      <p:sp>
        <p:nvSpPr>
          <p:cNvPr id="54276" name="AutoShape 4"/>
          <p:cNvSpPr/>
          <p:nvPr/>
        </p:nvSpPr>
        <p:spPr>
          <a:xfrm>
            <a:off x="3146425" y="3484050"/>
            <a:ext cx="381000" cy="1052890"/>
          </a:xfrm>
          <a:prstGeom prst="rightBrace">
            <a:avLst>
              <a:gd name="adj1" fmla="val 3500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/>
          </a:p>
        </p:txBody>
      </p:sp>
      <p:sp>
        <p:nvSpPr>
          <p:cNvPr id="65" name="文本框 64"/>
          <p:cNvSpPr txBox="1"/>
          <p:nvPr/>
        </p:nvSpPr>
        <p:spPr>
          <a:xfrm>
            <a:off x="6435090" y="3825797"/>
            <a:ext cx="784828" cy="369330"/>
          </a:xfrm>
          <a:prstGeom prst="rect">
            <a:avLst/>
          </a:prstGeom>
          <a:gradFill>
            <a:gsLst>
              <a:gs pos="0">
                <a:srgbClr val="D6613F"/>
              </a:gs>
              <a:gs pos="100000">
                <a:srgbClr val="8E3A1D"/>
              </a:gs>
            </a:gsLst>
            <a:lin scaled="1"/>
          </a:gradFill>
          <a:ln w="28575" cap="flat">
            <a:solidFill>
              <a:schemeClr val="bg1"/>
            </a:solidFill>
            <a:miter lim="400000"/>
          </a:ln>
          <a:effectLst>
            <a:glow rad="101600">
              <a:srgbClr val="00B050">
                <a:alpha val="40000"/>
              </a:srgb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叫压力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  <a:sym typeface="+mn-ea"/>
            </a:endParaRPr>
          </a:p>
        </p:txBody>
      </p:sp>
      <p:sp>
        <p:nvSpPr>
          <p:cNvPr id="20" name="矩形 12290"/>
          <p:cNvSpPr>
            <a:spLocks noChangeArrowheads="1"/>
          </p:cNvSpPr>
          <p:nvPr/>
        </p:nvSpPr>
        <p:spPr bwMode="auto">
          <a:xfrm>
            <a:off x="0" y="427355"/>
            <a:ext cx="2294255" cy="405765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algn="l">
              <a:buFont typeface="Arial" panose="020b0604020202020204" pitchFamily="34" charset="0"/>
              <a:buNone/>
              <a:defRPr/>
            </a:pPr>
            <a:r>
              <a:rPr lang="en-US" altLang="zh-CN" b="1" spc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400" b="1" spc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spc="100">
                <a:solidFill>
                  <a:srgbClr val="FFFF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、压力</a:t>
            </a:r>
            <a:endParaRPr lang="zh-CN" altLang="en-US" sz="2400" b="1" spc="100">
              <a:solidFill>
                <a:srgbClr val="FFFF00"/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8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60" grpId="0"/>
      <p:bldP spid="61" grpId="0"/>
      <p:bldP spid="62" grpId="0"/>
      <p:bldP spid="63" grpId="0"/>
      <p:bldP spid="54276" grpId="0"/>
      <p:bldP spid="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711200" y="460633"/>
            <a:ext cx="152971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压力的作用点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64106" y="460633"/>
            <a:ext cx="2153285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在被压物体的表面上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cs typeface="Arial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1705" y="946582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压力的方向</a:t>
            </a:r>
            <a:endParaRPr lang="zh-CN" altLang="en-US" sz="1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64106" y="946656"/>
            <a:ext cx="581215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可以向各个方向，但一定垂直于受力物体的表面且指向受力物体的内部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cs typeface="Arial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6391" y="1746117"/>
            <a:ext cx="622925" cy="369330"/>
          </a:xfrm>
          <a:prstGeom prst="rect">
            <a:avLst/>
          </a:prstGeom>
          <a:gradFill>
            <a:gsLst>
              <a:gs pos="0">
                <a:srgbClr val="FD96A5"/>
              </a:gs>
              <a:gs pos="100000">
                <a:srgbClr val="FE6479"/>
              </a:gs>
            </a:gsLst>
            <a:lin scaled="1"/>
          </a:gradFill>
          <a:ln w="28575" cap="flat">
            <a:solidFill>
              <a:srgbClr val="92D050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 问</a:t>
            </a:r>
            <a:endParaRPr lang="zh-CN" altLang="en-US" sz="1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61416" y="1746117"/>
            <a:ext cx="3070225" cy="36793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fromWordArt="0" anchor="t" anchorCtr="0" forceAA="0" compatLnSpc="1">
            <a:spAutoFit/>
          </a:bodyPr>
          <a:lstStyle/>
          <a:p>
            <a:pPr lvl="0" algn="l" defTabSz="914400" latinLnBrk="1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压力大小与重力大小相等吗？</a:t>
            </a:r>
            <a:endParaRPr lang="zh-CN" altLang="en-US" sz="1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grpSp>
        <p:nvGrpSpPr>
          <p:cNvPr id="11266" name="Group 2"/>
          <p:cNvGrpSpPr/>
          <p:nvPr/>
        </p:nvGrpSpPr>
        <p:grpSpPr>
          <a:xfrm>
            <a:off x="717551" y="2397966"/>
            <a:ext cx="2663825" cy="977138"/>
            <a:chExt cx="2177" cy="998"/>
          </a:xfrm>
        </p:grpSpPr>
        <p:grpSp>
          <p:nvGrpSpPr>
            <p:cNvPr id="11334" name="Group 3"/>
            <p:cNvGrpSpPr/>
            <p:nvPr/>
          </p:nvGrpSpPr>
          <p:grpSpPr>
            <a:xfrm>
              <a:off x="0" y="907"/>
              <a:ext cx="2177" cy="91"/>
              <a:chExt cx="2177" cy="91"/>
            </a:xfrm>
          </p:grpSpPr>
          <p:sp>
            <p:nvSpPr>
              <p:cNvPr id="16457" name="Line 4"/>
              <p:cNvSpPr>
                <a:spLocks noChangeShapeType="1"/>
              </p:cNvSpPr>
              <p:nvPr/>
            </p:nvSpPr>
            <p:spPr bwMode="auto">
              <a:xfrm>
                <a:off x="0" y="0"/>
                <a:ext cx="2177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58" name="Line 5"/>
              <p:cNvSpPr>
                <a:spLocks noChangeShapeType="1"/>
              </p:cNvSpPr>
              <p:nvPr/>
            </p:nvSpPr>
            <p:spPr bwMode="auto">
              <a:xfrm flipH="1">
                <a:off x="90" y="0"/>
                <a:ext cx="92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59" name="Line 6"/>
              <p:cNvSpPr>
                <a:spLocks noChangeShapeType="1"/>
              </p:cNvSpPr>
              <p:nvPr/>
            </p:nvSpPr>
            <p:spPr bwMode="auto">
              <a:xfrm flipH="1">
                <a:off x="272" y="0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60" name="Line 7"/>
              <p:cNvSpPr>
                <a:spLocks noChangeShapeType="1"/>
              </p:cNvSpPr>
              <p:nvPr/>
            </p:nvSpPr>
            <p:spPr bwMode="auto">
              <a:xfrm flipH="1">
                <a:off x="453" y="0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5" name="Line 8"/>
              <p:cNvSpPr>
                <a:spLocks noChangeShapeType="1"/>
              </p:cNvSpPr>
              <p:nvPr/>
            </p:nvSpPr>
            <p:spPr bwMode="auto">
              <a:xfrm flipH="1">
                <a:off x="634" y="0"/>
                <a:ext cx="92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62" name="Line 9"/>
              <p:cNvSpPr>
                <a:spLocks noChangeShapeType="1"/>
              </p:cNvSpPr>
              <p:nvPr/>
            </p:nvSpPr>
            <p:spPr bwMode="auto">
              <a:xfrm flipH="1">
                <a:off x="816" y="0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63" name="Line 10"/>
              <p:cNvSpPr>
                <a:spLocks noChangeShapeType="1"/>
              </p:cNvSpPr>
              <p:nvPr/>
            </p:nvSpPr>
            <p:spPr bwMode="auto">
              <a:xfrm flipH="1">
                <a:off x="1361" y="0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" name="Line 11"/>
              <p:cNvSpPr>
                <a:spLocks noChangeShapeType="1"/>
              </p:cNvSpPr>
              <p:nvPr/>
            </p:nvSpPr>
            <p:spPr bwMode="auto">
              <a:xfrm flipH="1">
                <a:off x="998" y="0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65" name="Line 12"/>
              <p:cNvSpPr>
                <a:spLocks noChangeShapeType="1"/>
              </p:cNvSpPr>
              <p:nvPr/>
            </p:nvSpPr>
            <p:spPr bwMode="auto">
              <a:xfrm flipH="1">
                <a:off x="1543" y="0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66" name="Line 13"/>
              <p:cNvSpPr>
                <a:spLocks noChangeShapeType="1"/>
              </p:cNvSpPr>
              <p:nvPr/>
            </p:nvSpPr>
            <p:spPr bwMode="auto">
              <a:xfrm flipH="1">
                <a:off x="1179" y="0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67" name="Line 14"/>
              <p:cNvSpPr>
                <a:spLocks noChangeShapeType="1"/>
              </p:cNvSpPr>
              <p:nvPr/>
            </p:nvSpPr>
            <p:spPr bwMode="auto">
              <a:xfrm flipH="1">
                <a:off x="1905" y="0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68" name="Line 15"/>
              <p:cNvSpPr>
                <a:spLocks noChangeShapeType="1"/>
              </p:cNvSpPr>
              <p:nvPr/>
            </p:nvSpPr>
            <p:spPr bwMode="auto">
              <a:xfrm flipH="1">
                <a:off x="1723" y="0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</p:grpSp>
        <p:grpSp>
          <p:nvGrpSpPr>
            <p:cNvPr id="11335" name="Group 16"/>
            <p:cNvGrpSpPr/>
            <p:nvPr/>
          </p:nvGrpSpPr>
          <p:grpSpPr>
            <a:xfrm>
              <a:off x="635" y="0"/>
              <a:ext cx="1013" cy="908"/>
              <a:chExt cx="1013" cy="908"/>
            </a:xfrm>
          </p:grpSpPr>
          <p:grpSp>
            <p:nvGrpSpPr>
              <p:cNvPr id="11336" name="Group 17"/>
              <p:cNvGrpSpPr/>
              <p:nvPr/>
            </p:nvGrpSpPr>
            <p:grpSpPr>
              <a:xfrm>
                <a:off x="0" y="0"/>
                <a:ext cx="810" cy="908"/>
                <a:chExt cx="765" cy="681"/>
              </a:xfrm>
            </p:grpSpPr>
            <p:sp>
              <p:nvSpPr>
                <p:cNvPr id="16455" name="AutoShape 18"/>
                <p:cNvSpPr>
                  <a:spLocks noChangeArrowheads="1"/>
                </p:cNvSpPr>
                <p:nvPr/>
              </p:nvSpPr>
              <p:spPr bwMode="auto">
                <a:xfrm>
                  <a:off x="-3" y="0"/>
                  <a:ext cx="765" cy="635"/>
                </a:xfrm>
                <a:custGeom>
                  <a:gdLst>
                    <a:gd name="T0" fmla="*/ 24 w 21600"/>
                    <a:gd name="T1" fmla="*/ 9 h 21600"/>
                    <a:gd name="T2" fmla="*/ 14 w 21600"/>
                    <a:gd name="T3" fmla="*/ 19 h 21600"/>
                    <a:gd name="T4" fmla="*/ 3 w 21600"/>
                    <a:gd name="T5" fmla="*/ 9 h 21600"/>
                    <a:gd name="T6" fmla="*/ 1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489 w 21600"/>
                    <a:gd name="T13" fmla="*/ 4490 h 21600"/>
                    <a:gd name="T14" fmla="*/ 17111 w 21600"/>
                    <a:gd name="T15" fmla="*/ 17110 h 21600"/>
                  </a:gdLst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A7B5F1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6456" name="Rectangle 19"/>
                <p:cNvSpPr>
                  <a:spLocks noChangeArrowheads="1"/>
                </p:cNvSpPr>
                <p:nvPr/>
              </p:nvSpPr>
              <p:spPr bwMode="auto">
                <a:xfrm>
                  <a:off x="181" y="635"/>
                  <a:ext cx="407" cy="46"/>
                </a:xfrm>
                <a:prstGeom prst="rect">
                  <a:avLst/>
                </a:prstGeom>
                <a:solidFill>
                  <a:srgbClr val="A7B5F1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8" name="未知"/>
              <p:cNvSpPr/>
              <p:nvPr/>
            </p:nvSpPr>
            <p:spPr bwMode="auto">
              <a:xfrm>
                <a:off x="678" y="182"/>
                <a:ext cx="332" cy="483"/>
              </a:xfrm>
              <a:custGeom>
                <a:gdLst>
                  <a:gd name="T0" fmla="*/ 91 w 333"/>
                  <a:gd name="T1" fmla="*/ 60 h 482"/>
                  <a:gd name="T2" fmla="*/ 318 w 333"/>
                  <a:gd name="T3" fmla="*/ 60 h 482"/>
                  <a:gd name="T4" fmla="*/ 182 w 333"/>
                  <a:gd name="T5" fmla="*/ 422 h 482"/>
                  <a:gd name="T6" fmla="*/ 0 w 333"/>
                  <a:gd name="T7" fmla="*/ 422 h 48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33"/>
                  <a:gd name="T13" fmla="*/ 0 h 482"/>
                  <a:gd name="T14" fmla="*/ 333 w 333"/>
                  <a:gd name="T15" fmla="*/ 482 h 482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33" h="482">
                    <a:moveTo>
                      <a:pt x="91" y="60"/>
                    </a:moveTo>
                    <a:cubicBezTo>
                      <a:pt x="197" y="30"/>
                      <a:pt x="303" y="0"/>
                      <a:pt x="318" y="60"/>
                    </a:cubicBezTo>
                    <a:cubicBezTo>
                      <a:pt x="333" y="120"/>
                      <a:pt x="235" y="362"/>
                      <a:pt x="182" y="422"/>
                    </a:cubicBezTo>
                    <a:cubicBezTo>
                      <a:pt x="129" y="482"/>
                      <a:pt x="30" y="422"/>
                      <a:pt x="0" y="422"/>
                    </a:cubicBezTo>
                  </a:path>
                </a:pathLst>
              </a:custGeom>
              <a:noFill/>
              <a:ln w="57150" cmpd="sng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endParaRPr>
              </a:p>
            </p:txBody>
          </p:sp>
        </p:grpSp>
      </p:grpSp>
      <p:sp>
        <p:nvSpPr>
          <p:cNvPr id="35914" name="Line 74"/>
          <p:cNvSpPr>
            <a:spLocks noChangeShapeType="1"/>
          </p:cNvSpPr>
          <p:nvPr/>
        </p:nvSpPr>
        <p:spPr bwMode="auto">
          <a:xfrm flipH="1">
            <a:off x="1986915" y="2779542"/>
            <a:ext cx="0" cy="577689"/>
          </a:xfrm>
          <a:prstGeom prst="line">
            <a:avLst/>
          </a:prstGeom>
          <a:ln>
            <a:solidFill>
              <a:srgbClr val="007E27"/>
            </a:solidFill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5861" name="Line 21"/>
          <p:cNvSpPr>
            <a:spLocks noChangeShapeType="1"/>
          </p:cNvSpPr>
          <p:nvPr/>
        </p:nvSpPr>
        <p:spPr bwMode="auto">
          <a:xfrm flipH="1">
            <a:off x="2017713" y="3306673"/>
            <a:ext cx="0" cy="65089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5922" name="Text Box 82"/>
          <p:cNvSpPr txBox="1"/>
          <p:nvPr/>
        </p:nvSpPr>
        <p:spPr>
          <a:xfrm>
            <a:off x="1684655" y="4333781"/>
            <a:ext cx="698500" cy="369212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800" b="1" u="sng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F=G</a:t>
            </a:r>
            <a:endParaRPr lang="en-US" altLang="zh-CN" sz="1800" b="1" u="sng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1274" name="Group 62"/>
          <p:cNvGrpSpPr/>
          <p:nvPr/>
        </p:nvGrpSpPr>
        <p:grpSpPr>
          <a:xfrm>
            <a:off x="3452813" y="2397966"/>
            <a:ext cx="2087562" cy="1522998"/>
            <a:chExt cx="1860" cy="1044"/>
          </a:xfrm>
        </p:grpSpPr>
        <p:sp>
          <p:nvSpPr>
            <p:cNvPr id="16411" name="AutoShape 63"/>
            <p:cNvSpPr>
              <a:spLocks noChangeArrowheads="1"/>
            </p:cNvSpPr>
            <p:nvPr/>
          </p:nvSpPr>
          <p:spPr bwMode="auto">
            <a:xfrm rot="-5400000">
              <a:off x="447" y="-363"/>
              <a:ext cx="952" cy="1860"/>
            </a:xfrm>
            <a:prstGeom prst="rtTriangle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grpSp>
          <p:nvGrpSpPr>
            <p:cNvPr id="11295" name="Group 64"/>
            <p:cNvGrpSpPr/>
            <p:nvPr/>
          </p:nvGrpSpPr>
          <p:grpSpPr>
            <a:xfrm>
              <a:off x="635" y="0"/>
              <a:ext cx="635" cy="544"/>
              <a:chExt cx="616" cy="544"/>
            </a:xfrm>
          </p:grpSpPr>
          <p:sp>
            <p:nvSpPr>
              <p:cNvPr id="16413" name="Rectangle 65"/>
              <p:cNvSpPr>
                <a:spLocks noChangeArrowheads="1"/>
              </p:cNvSpPr>
              <p:nvPr/>
            </p:nvSpPr>
            <p:spPr bwMode="auto">
              <a:xfrm rot="-1638252">
                <a:off x="0" y="45"/>
                <a:ext cx="616" cy="483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endParaRPr>
              </a:p>
            </p:txBody>
          </p:sp>
          <p:sp>
            <p:nvSpPr>
              <p:cNvPr id="16414" name="未知"/>
              <p:cNvSpPr/>
              <p:nvPr/>
            </p:nvSpPr>
            <p:spPr bwMode="auto">
              <a:xfrm>
                <a:off x="272" y="136"/>
                <a:ext cx="318" cy="317"/>
              </a:xfrm>
              <a:custGeom>
                <a:gdLst>
                  <a:gd name="T0" fmla="*/ 318 w 273"/>
                  <a:gd name="T1" fmla="*/ 0 h 225"/>
                  <a:gd name="T2" fmla="*/ 234 w 273"/>
                  <a:gd name="T3" fmla="*/ 51 h 225"/>
                  <a:gd name="T4" fmla="*/ 220 w 273"/>
                  <a:gd name="T5" fmla="*/ 135 h 225"/>
                  <a:gd name="T6" fmla="*/ 122 w 273"/>
                  <a:gd name="T7" fmla="*/ 169 h 225"/>
                  <a:gd name="T8" fmla="*/ 248 w 273"/>
                  <a:gd name="T9" fmla="*/ 254 h 225"/>
                  <a:gd name="T10" fmla="*/ 290 w 273"/>
                  <a:gd name="T11" fmla="*/ 237 h 2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3"/>
                  <a:gd name="T19" fmla="*/ 0 h 225"/>
                  <a:gd name="T20" fmla="*/ 273 w 273"/>
                  <a:gd name="T21" fmla="*/ 225 h 225"/>
                </a:gdLst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3" h="225">
                    <a:moveTo>
                      <a:pt x="273" y="0"/>
                    </a:moveTo>
                    <a:cubicBezTo>
                      <a:pt x="255" y="6"/>
                      <a:pt x="212" y="17"/>
                      <a:pt x="201" y="36"/>
                    </a:cubicBezTo>
                    <a:cubicBezTo>
                      <a:pt x="191" y="54"/>
                      <a:pt x="202" y="80"/>
                      <a:pt x="189" y="96"/>
                    </a:cubicBezTo>
                    <a:cubicBezTo>
                      <a:pt x="170" y="118"/>
                      <a:pt x="133" y="111"/>
                      <a:pt x="105" y="120"/>
                    </a:cubicBezTo>
                    <a:cubicBezTo>
                      <a:pt x="0" y="225"/>
                      <a:pt x="66" y="191"/>
                      <a:pt x="213" y="180"/>
                    </a:cubicBezTo>
                    <a:cubicBezTo>
                      <a:pt x="225" y="176"/>
                      <a:pt x="249" y="168"/>
                      <a:pt x="249" y="168"/>
                    </a:cubicBezTo>
                  </a:path>
                </a:pathLst>
              </a:custGeom>
              <a:noFill/>
              <a:ln w="9525" cmpd="sng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endParaRPr>
              </a:p>
            </p:txBody>
          </p:sp>
          <p:sp>
            <p:nvSpPr>
              <p:cNvPr id="16415" name="未知"/>
              <p:cNvSpPr/>
              <p:nvPr/>
            </p:nvSpPr>
            <p:spPr bwMode="auto">
              <a:xfrm>
                <a:off x="183" y="0"/>
                <a:ext cx="273" cy="544"/>
              </a:xfrm>
              <a:custGeom>
                <a:gdLst>
                  <a:gd name="T0" fmla="*/ 214 w 396"/>
                  <a:gd name="T1" fmla="*/ 0 h 478"/>
                  <a:gd name="T2" fmla="*/ 156 w 396"/>
                  <a:gd name="T3" fmla="*/ 41 h 478"/>
                  <a:gd name="T4" fmla="*/ 123 w 396"/>
                  <a:gd name="T5" fmla="*/ 123 h 478"/>
                  <a:gd name="T6" fmla="*/ 148 w 396"/>
                  <a:gd name="T7" fmla="*/ 150 h 478"/>
                  <a:gd name="T8" fmla="*/ 115 w 396"/>
                  <a:gd name="T9" fmla="*/ 219 h 478"/>
                  <a:gd name="T10" fmla="*/ 90 w 396"/>
                  <a:gd name="T11" fmla="*/ 328 h 478"/>
                  <a:gd name="T12" fmla="*/ 73 w 396"/>
                  <a:gd name="T13" fmla="*/ 369 h 478"/>
                  <a:gd name="T14" fmla="*/ 24 w 396"/>
                  <a:gd name="T15" fmla="*/ 423 h 478"/>
                  <a:gd name="T16" fmla="*/ 139 w 396"/>
                  <a:gd name="T17" fmla="*/ 437 h 478"/>
                  <a:gd name="T18" fmla="*/ 205 w 396"/>
                  <a:gd name="T19" fmla="*/ 451 h 478"/>
                  <a:gd name="T20" fmla="*/ 255 w 396"/>
                  <a:gd name="T21" fmla="*/ 478 h 478"/>
                  <a:gd name="T22" fmla="*/ 222 w 396"/>
                  <a:gd name="T23" fmla="*/ 478 h 47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96"/>
                  <a:gd name="T37" fmla="*/ 0 h 478"/>
                  <a:gd name="T38" fmla="*/ 396 w 396"/>
                  <a:gd name="T39" fmla="*/ 478 h 478"/>
                </a:gdLst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96" h="478">
                    <a:moveTo>
                      <a:pt x="311" y="0"/>
                    </a:moveTo>
                    <a:cubicBezTo>
                      <a:pt x="279" y="8"/>
                      <a:pt x="250" y="9"/>
                      <a:pt x="227" y="36"/>
                    </a:cubicBezTo>
                    <a:cubicBezTo>
                      <a:pt x="208" y="58"/>
                      <a:pt x="179" y="108"/>
                      <a:pt x="179" y="108"/>
                    </a:cubicBezTo>
                    <a:cubicBezTo>
                      <a:pt x="191" y="116"/>
                      <a:pt x="210" y="118"/>
                      <a:pt x="215" y="132"/>
                    </a:cubicBezTo>
                    <a:cubicBezTo>
                      <a:pt x="232" y="182"/>
                      <a:pt x="194" y="183"/>
                      <a:pt x="167" y="192"/>
                    </a:cubicBezTo>
                    <a:cubicBezTo>
                      <a:pt x="85" y="274"/>
                      <a:pt x="67" y="245"/>
                      <a:pt x="131" y="288"/>
                    </a:cubicBezTo>
                    <a:cubicBezTo>
                      <a:pt x="123" y="300"/>
                      <a:pt x="118" y="315"/>
                      <a:pt x="107" y="324"/>
                    </a:cubicBezTo>
                    <a:cubicBezTo>
                      <a:pt x="85" y="343"/>
                      <a:pt x="35" y="372"/>
                      <a:pt x="35" y="372"/>
                    </a:cubicBezTo>
                    <a:cubicBezTo>
                      <a:pt x="0" y="478"/>
                      <a:pt x="143" y="396"/>
                      <a:pt x="203" y="384"/>
                    </a:cubicBezTo>
                    <a:cubicBezTo>
                      <a:pt x="235" y="388"/>
                      <a:pt x="267" y="389"/>
                      <a:pt x="299" y="396"/>
                    </a:cubicBezTo>
                    <a:cubicBezTo>
                      <a:pt x="324" y="401"/>
                      <a:pt x="396" y="420"/>
                      <a:pt x="371" y="420"/>
                    </a:cubicBezTo>
                    <a:cubicBezTo>
                      <a:pt x="355" y="420"/>
                      <a:pt x="339" y="420"/>
                      <a:pt x="323" y="420"/>
                    </a:cubicBezTo>
                  </a:path>
                </a:pathLst>
              </a:custGeom>
              <a:noFill/>
              <a:ln w="9525" cmpd="sng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endParaRPr>
              </a:p>
            </p:txBody>
          </p:sp>
          <p:sp>
            <p:nvSpPr>
              <p:cNvPr id="16416" name="未知"/>
              <p:cNvSpPr/>
              <p:nvPr/>
            </p:nvSpPr>
            <p:spPr bwMode="auto">
              <a:xfrm>
                <a:off x="0" y="91"/>
                <a:ext cx="182" cy="278"/>
              </a:xfrm>
              <a:custGeom>
                <a:gdLst>
                  <a:gd name="T0" fmla="*/ 182 w 108"/>
                  <a:gd name="T1" fmla="*/ 0 h 144"/>
                  <a:gd name="T2" fmla="*/ 162 w 108"/>
                  <a:gd name="T3" fmla="*/ 91 h 144"/>
                  <a:gd name="T4" fmla="*/ 101 w 108"/>
                  <a:gd name="T5" fmla="*/ 114 h 144"/>
                  <a:gd name="T6" fmla="*/ 0 w 108"/>
                  <a:gd name="T7" fmla="*/ 273 h 1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8"/>
                  <a:gd name="T13" fmla="*/ 0 h 144"/>
                  <a:gd name="T14" fmla="*/ 108 w 108"/>
                  <a:gd name="T15" fmla="*/ 144 h 144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8" h="144">
                    <a:moveTo>
                      <a:pt x="108" y="0"/>
                    </a:moveTo>
                    <a:cubicBezTo>
                      <a:pt x="104" y="16"/>
                      <a:pt x="106" y="35"/>
                      <a:pt x="96" y="48"/>
                    </a:cubicBezTo>
                    <a:cubicBezTo>
                      <a:pt x="88" y="58"/>
                      <a:pt x="70" y="52"/>
                      <a:pt x="60" y="60"/>
                    </a:cubicBezTo>
                    <a:cubicBezTo>
                      <a:pt x="50" y="68"/>
                      <a:pt x="0" y="137"/>
                      <a:pt x="0" y="144"/>
                    </a:cubicBezTo>
                  </a:path>
                </a:pathLst>
              </a:custGeom>
              <a:noFill/>
              <a:ln w="9525" cmpd="sng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4" name="Group 76"/>
          <p:cNvGrpSpPr/>
          <p:nvPr/>
        </p:nvGrpSpPr>
        <p:grpSpPr>
          <a:xfrm>
            <a:off x="4133850" y="2830835"/>
            <a:ext cx="400050" cy="946901"/>
            <a:chOff x="66" y="0"/>
            <a:chExt cx="252" cy="595"/>
          </a:xfrm>
        </p:grpSpPr>
        <p:sp>
          <p:nvSpPr>
            <p:cNvPr id="16407" name="Line 77"/>
            <p:cNvSpPr>
              <a:spLocks noChangeShapeType="1"/>
            </p:cNvSpPr>
            <p:nvPr/>
          </p:nvSpPr>
          <p:spPr bwMode="auto">
            <a:xfrm flipH="1">
              <a:off x="318" y="0"/>
              <a:ext cx="0" cy="499"/>
            </a:xfrm>
            <a:prstGeom prst="line">
              <a:avLst/>
            </a:prstGeom>
            <a:ln>
              <a:tailEnd type="triangl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291" name="Text Box 78"/>
            <p:cNvSpPr txBox="1"/>
            <p:nvPr/>
          </p:nvSpPr>
          <p:spPr>
            <a:xfrm>
              <a:off x="66" y="363"/>
              <a:ext cx="228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1">
                  <a:solidFill>
                    <a:srgbClr val="1C08B2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G</a:t>
              </a:r>
              <a:endParaRPr lang="en-US" altLang="zh-CN" sz="1800" b="1">
                <a:solidFill>
                  <a:srgbClr val="1C08B2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5909" name="Line 69"/>
          <p:cNvSpPr>
            <a:spLocks noChangeShapeType="1"/>
          </p:cNvSpPr>
          <p:nvPr/>
        </p:nvSpPr>
        <p:spPr bwMode="auto">
          <a:xfrm rot="21374188">
            <a:off x="4656139" y="3123658"/>
            <a:ext cx="188913" cy="507666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5923" name="Text Box 83"/>
          <p:cNvSpPr txBox="1"/>
          <p:nvPr/>
        </p:nvSpPr>
        <p:spPr>
          <a:xfrm>
            <a:off x="4043680" y="4333781"/>
            <a:ext cx="648970" cy="369212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800" b="1" u="sng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F&lt;G</a:t>
            </a:r>
            <a:endParaRPr lang="en-US" altLang="zh-CN" sz="1800" b="1" u="sng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910" name="Text Box 70"/>
          <p:cNvSpPr txBox="1"/>
          <p:nvPr/>
        </p:nvSpPr>
        <p:spPr>
          <a:xfrm>
            <a:off x="4908551" y="3469038"/>
            <a:ext cx="568325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F</a:t>
            </a:r>
            <a:endParaRPr lang="en-US" altLang="zh-CN" sz="1800">
              <a:solidFill>
                <a:srgbClr val="FF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915" name="Text Box 75"/>
          <p:cNvSpPr txBox="1"/>
          <p:nvPr/>
        </p:nvSpPr>
        <p:spPr>
          <a:xfrm>
            <a:off x="1972628" y="2926320"/>
            <a:ext cx="362600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1800" b="1">
                <a:solidFill>
                  <a:srgbClr val="1C08B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G</a:t>
            </a:r>
            <a:endParaRPr lang="en-US" altLang="zh-CN" sz="1800" b="1">
              <a:solidFill>
                <a:srgbClr val="1C08B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862" name="Text Box 22"/>
          <p:cNvSpPr txBox="1"/>
          <p:nvPr/>
        </p:nvSpPr>
        <p:spPr>
          <a:xfrm>
            <a:off x="1716088" y="3895501"/>
            <a:ext cx="1198562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en-US" altLang="zh-CN" sz="180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F</a:t>
            </a:r>
            <a:endParaRPr lang="en-US" altLang="zh-CN" sz="1800">
              <a:solidFill>
                <a:srgbClr val="FF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1270" name="Group 26"/>
          <p:cNvGrpSpPr/>
          <p:nvPr/>
        </p:nvGrpSpPr>
        <p:grpSpPr>
          <a:xfrm>
            <a:off x="7207251" y="2326352"/>
            <a:ext cx="1285875" cy="1904941"/>
            <a:chExt cx="810" cy="1197"/>
          </a:xfrm>
        </p:grpSpPr>
        <p:grpSp>
          <p:nvGrpSpPr>
            <p:cNvPr id="11302" name="Group 27"/>
            <p:cNvGrpSpPr/>
            <p:nvPr/>
          </p:nvGrpSpPr>
          <p:grpSpPr>
            <a:xfrm rot="-5400000" flipV="1">
              <a:off x="-446" y="568"/>
              <a:ext cx="1197" cy="60"/>
              <a:chExt cx="2177" cy="91"/>
            </a:xfrm>
          </p:grpSpPr>
          <p:sp>
            <p:nvSpPr>
              <p:cNvPr id="16437" name="Line 28"/>
              <p:cNvSpPr>
                <a:spLocks noChangeShapeType="1"/>
              </p:cNvSpPr>
              <p:nvPr/>
            </p:nvSpPr>
            <p:spPr bwMode="auto">
              <a:xfrm>
                <a:off x="6" y="-2"/>
                <a:ext cx="2177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38" name="Line 29"/>
              <p:cNvSpPr>
                <a:spLocks noChangeShapeType="1"/>
              </p:cNvSpPr>
              <p:nvPr/>
            </p:nvSpPr>
            <p:spPr bwMode="auto">
              <a:xfrm flipH="1">
                <a:off x="88" y="-2"/>
                <a:ext cx="96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39" name="Line 30"/>
              <p:cNvSpPr>
                <a:spLocks noChangeShapeType="1"/>
              </p:cNvSpPr>
              <p:nvPr/>
            </p:nvSpPr>
            <p:spPr bwMode="auto">
              <a:xfrm flipH="1">
                <a:off x="272" y="-2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40" name="Line 31"/>
              <p:cNvSpPr>
                <a:spLocks noChangeShapeType="1"/>
              </p:cNvSpPr>
              <p:nvPr/>
            </p:nvSpPr>
            <p:spPr bwMode="auto">
              <a:xfrm flipH="1">
                <a:off x="452" y="-2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41" name="Line 32"/>
              <p:cNvSpPr>
                <a:spLocks noChangeShapeType="1"/>
              </p:cNvSpPr>
              <p:nvPr/>
            </p:nvSpPr>
            <p:spPr bwMode="auto">
              <a:xfrm flipH="1">
                <a:off x="634" y="-2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9" name="Line 33"/>
              <p:cNvSpPr>
                <a:spLocks noChangeShapeType="1"/>
              </p:cNvSpPr>
              <p:nvPr/>
            </p:nvSpPr>
            <p:spPr bwMode="auto">
              <a:xfrm flipH="1">
                <a:off x="816" y="-2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43" name="Line 34"/>
              <p:cNvSpPr>
                <a:spLocks noChangeShapeType="1"/>
              </p:cNvSpPr>
              <p:nvPr/>
            </p:nvSpPr>
            <p:spPr bwMode="auto">
              <a:xfrm flipH="1">
                <a:off x="1358" y="-2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44" name="Line 35"/>
              <p:cNvSpPr>
                <a:spLocks noChangeShapeType="1"/>
              </p:cNvSpPr>
              <p:nvPr/>
            </p:nvSpPr>
            <p:spPr bwMode="auto">
              <a:xfrm flipH="1">
                <a:off x="998" y="-2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0" name="Line 36"/>
              <p:cNvSpPr>
                <a:spLocks noChangeShapeType="1"/>
              </p:cNvSpPr>
              <p:nvPr/>
            </p:nvSpPr>
            <p:spPr bwMode="auto">
              <a:xfrm flipH="1">
                <a:off x="1540" y="-2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46" name="Line 37"/>
              <p:cNvSpPr>
                <a:spLocks noChangeShapeType="1"/>
              </p:cNvSpPr>
              <p:nvPr/>
            </p:nvSpPr>
            <p:spPr bwMode="auto">
              <a:xfrm flipH="1">
                <a:off x="1178" y="-2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21" name="Line 38"/>
              <p:cNvSpPr>
                <a:spLocks noChangeShapeType="1"/>
              </p:cNvSpPr>
              <p:nvPr/>
            </p:nvSpPr>
            <p:spPr bwMode="auto">
              <a:xfrm flipH="1">
                <a:off x="1900" y="-2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  <p:sp>
            <p:nvSpPr>
              <p:cNvPr id="16448" name="Line 39"/>
              <p:cNvSpPr>
                <a:spLocks noChangeShapeType="1"/>
              </p:cNvSpPr>
              <p:nvPr/>
            </p:nvSpPr>
            <p:spPr bwMode="auto">
              <a:xfrm flipH="1">
                <a:off x="1720" y="-2"/>
                <a:ext cx="91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endParaRPr>
              </a:p>
            </p:txBody>
          </p:sp>
        </p:grpSp>
        <p:grpSp>
          <p:nvGrpSpPr>
            <p:cNvPr id="11303" name="Group 40"/>
            <p:cNvGrpSpPr/>
            <p:nvPr/>
          </p:nvGrpSpPr>
          <p:grpSpPr>
            <a:xfrm>
              <a:off x="213" y="456"/>
              <a:ext cx="597" cy="457"/>
              <a:chExt cx="894" cy="727"/>
            </a:xfrm>
          </p:grpSpPr>
          <p:grpSp>
            <p:nvGrpSpPr>
              <p:cNvPr id="11306" name="Group 41"/>
              <p:cNvGrpSpPr/>
              <p:nvPr/>
            </p:nvGrpSpPr>
            <p:grpSpPr>
              <a:xfrm>
                <a:off x="0" y="0"/>
                <a:ext cx="894" cy="727"/>
                <a:chExt cx="894" cy="727"/>
              </a:xfrm>
            </p:grpSpPr>
            <p:sp>
              <p:nvSpPr>
                <p:cNvPr id="16428" name="未知"/>
                <p:cNvSpPr/>
                <p:nvPr/>
              </p:nvSpPr>
              <p:spPr bwMode="auto">
                <a:xfrm>
                  <a:off x="31" y="157"/>
                  <a:ext cx="316" cy="272"/>
                </a:xfrm>
                <a:custGeom>
                  <a:gdLst>
                    <a:gd name="T0" fmla="*/ 91 w 294"/>
                    <a:gd name="T1" fmla="*/ 0 h 314"/>
                    <a:gd name="T2" fmla="*/ 52 w 294"/>
                    <a:gd name="T3" fmla="*/ 10 h 314"/>
                    <a:gd name="T4" fmla="*/ 0 w 294"/>
                    <a:gd name="T5" fmla="*/ 73 h 314"/>
                    <a:gd name="T6" fmla="*/ 116 w 294"/>
                    <a:gd name="T7" fmla="*/ 177 h 314"/>
                    <a:gd name="T8" fmla="*/ 155 w 294"/>
                    <a:gd name="T9" fmla="*/ 198 h 314"/>
                    <a:gd name="T10" fmla="*/ 259 w 294"/>
                    <a:gd name="T11" fmla="*/ 270 h 314"/>
                    <a:gd name="T12" fmla="*/ 311 w 294"/>
                    <a:gd name="T13" fmla="*/ 260 h 314"/>
                    <a:gd name="T14" fmla="*/ 272 w 294"/>
                    <a:gd name="T15" fmla="*/ 166 h 31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94"/>
                    <a:gd name="T25" fmla="*/ 0 h 314"/>
                    <a:gd name="T26" fmla="*/ 294 w 294"/>
                    <a:gd name="T27" fmla="*/ 314 h 314"/>
                  </a:gdLst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94" h="314">
                      <a:moveTo>
                        <a:pt x="84" y="0"/>
                      </a:moveTo>
                      <a:cubicBezTo>
                        <a:pt x="72" y="4"/>
                        <a:pt x="57" y="3"/>
                        <a:pt x="48" y="12"/>
                      </a:cubicBezTo>
                      <a:cubicBezTo>
                        <a:pt x="28" y="32"/>
                        <a:pt x="0" y="84"/>
                        <a:pt x="0" y="84"/>
                      </a:cubicBezTo>
                      <a:cubicBezTo>
                        <a:pt x="23" y="152"/>
                        <a:pt x="44" y="161"/>
                        <a:pt x="108" y="204"/>
                      </a:cubicBezTo>
                      <a:cubicBezTo>
                        <a:pt x="120" y="212"/>
                        <a:pt x="144" y="228"/>
                        <a:pt x="144" y="228"/>
                      </a:cubicBezTo>
                      <a:cubicBezTo>
                        <a:pt x="172" y="270"/>
                        <a:pt x="191" y="296"/>
                        <a:pt x="240" y="312"/>
                      </a:cubicBezTo>
                      <a:cubicBezTo>
                        <a:pt x="256" y="308"/>
                        <a:pt x="280" y="314"/>
                        <a:pt x="288" y="300"/>
                      </a:cubicBezTo>
                      <a:cubicBezTo>
                        <a:pt x="294" y="289"/>
                        <a:pt x="260" y="207"/>
                        <a:pt x="252" y="192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6429" name="未知"/>
                <p:cNvSpPr/>
                <p:nvPr/>
              </p:nvSpPr>
              <p:spPr bwMode="auto">
                <a:xfrm>
                  <a:off x="31" y="278"/>
                  <a:ext cx="352" cy="280"/>
                </a:xfrm>
                <a:custGeom>
                  <a:gdLst>
                    <a:gd name="T0" fmla="*/ 27 w 353"/>
                    <a:gd name="T1" fmla="*/ 0 h 280"/>
                    <a:gd name="T2" fmla="*/ 27 w 353"/>
                    <a:gd name="T3" fmla="*/ 120 h 280"/>
                    <a:gd name="T4" fmla="*/ 99 w 353"/>
                    <a:gd name="T5" fmla="*/ 168 h 280"/>
                    <a:gd name="T6" fmla="*/ 135 w 353"/>
                    <a:gd name="T7" fmla="*/ 192 h 280"/>
                    <a:gd name="T8" fmla="*/ 159 w 353"/>
                    <a:gd name="T9" fmla="*/ 228 h 280"/>
                    <a:gd name="T10" fmla="*/ 231 w 353"/>
                    <a:gd name="T11" fmla="*/ 252 h 280"/>
                    <a:gd name="T12" fmla="*/ 267 w 353"/>
                    <a:gd name="T13" fmla="*/ 276 h 280"/>
                    <a:gd name="T14" fmla="*/ 327 w 353"/>
                    <a:gd name="T15" fmla="*/ 264 h 280"/>
                    <a:gd name="T16" fmla="*/ 255 w 353"/>
                    <a:gd name="T17" fmla="*/ 168 h 28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53"/>
                    <a:gd name="T28" fmla="*/ 0 h 280"/>
                    <a:gd name="T29" fmla="*/ 353 w 353"/>
                    <a:gd name="T30" fmla="*/ 280 h 280"/>
                  </a:gdLst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53" h="280">
                      <a:moveTo>
                        <a:pt x="27" y="0"/>
                      </a:moveTo>
                      <a:cubicBezTo>
                        <a:pt x="17" y="38"/>
                        <a:pt x="0" y="81"/>
                        <a:pt x="27" y="120"/>
                      </a:cubicBezTo>
                      <a:cubicBezTo>
                        <a:pt x="44" y="144"/>
                        <a:pt x="75" y="152"/>
                        <a:pt x="99" y="168"/>
                      </a:cubicBezTo>
                      <a:cubicBezTo>
                        <a:pt x="111" y="176"/>
                        <a:pt x="135" y="192"/>
                        <a:pt x="135" y="192"/>
                      </a:cubicBezTo>
                      <a:cubicBezTo>
                        <a:pt x="143" y="204"/>
                        <a:pt x="147" y="220"/>
                        <a:pt x="159" y="228"/>
                      </a:cubicBezTo>
                      <a:cubicBezTo>
                        <a:pt x="180" y="241"/>
                        <a:pt x="210" y="238"/>
                        <a:pt x="231" y="252"/>
                      </a:cubicBezTo>
                      <a:cubicBezTo>
                        <a:pt x="243" y="260"/>
                        <a:pt x="255" y="268"/>
                        <a:pt x="267" y="276"/>
                      </a:cubicBezTo>
                      <a:cubicBezTo>
                        <a:pt x="287" y="272"/>
                        <a:pt x="314" y="280"/>
                        <a:pt x="327" y="264"/>
                      </a:cubicBezTo>
                      <a:cubicBezTo>
                        <a:pt x="353" y="232"/>
                        <a:pt x="271" y="184"/>
                        <a:pt x="255" y="168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6430" name="未知"/>
                <p:cNvSpPr/>
                <p:nvPr/>
              </p:nvSpPr>
              <p:spPr bwMode="auto">
                <a:xfrm>
                  <a:off x="70" y="398"/>
                  <a:ext cx="301" cy="255"/>
                </a:xfrm>
                <a:custGeom>
                  <a:gdLst>
                    <a:gd name="T0" fmla="*/ 0 w 302"/>
                    <a:gd name="T1" fmla="*/ 0 h 255"/>
                    <a:gd name="T2" fmla="*/ 12 w 302"/>
                    <a:gd name="T3" fmla="*/ 108 h 255"/>
                    <a:gd name="T4" fmla="*/ 108 w 302"/>
                    <a:gd name="T5" fmla="*/ 180 h 255"/>
                    <a:gd name="T6" fmla="*/ 204 w 302"/>
                    <a:gd name="T7" fmla="*/ 252 h 255"/>
                    <a:gd name="T8" fmla="*/ 276 w 302"/>
                    <a:gd name="T9" fmla="*/ 240 h 255"/>
                    <a:gd name="T10" fmla="*/ 228 w 302"/>
                    <a:gd name="T11" fmla="*/ 168 h 2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255"/>
                    <a:gd name="T20" fmla="*/ 302 w 302"/>
                    <a:gd name="T21" fmla="*/ 255 h 255"/>
                  </a:gdLst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255">
                      <a:moveTo>
                        <a:pt x="0" y="0"/>
                      </a:moveTo>
                      <a:cubicBezTo>
                        <a:pt x="4" y="36"/>
                        <a:pt x="3" y="73"/>
                        <a:pt x="12" y="108"/>
                      </a:cubicBezTo>
                      <a:cubicBezTo>
                        <a:pt x="23" y="150"/>
                        <a:pt x="76" y="159"/>
                        <a:pt x="108" y="180"/>
                      </a:cubicBezTo>
                      <a:cubicBezTo>
                        <a:pt x="140" y="228"/>
                        <a:pt x="157" y="221"/>
                        <a:pt x="204" y="252"/>
                      </a:cubicBezTo>
                      <a:cubicBezTo>
                        <a:pt x="228" y="248"/>
                        <a:pt x="257" y="255"/>
                        <a:pt x="276" y="240"/>
                      </a:cubicBezTo>
                      <a:cubicBezTo>
                        <a:pt x="302" y="220"/>
                        <a:pt x="228" y="187"/>
                        <a:pt x="228" y="168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6431" name="未知"/>
                <p:cNvSpPr/>
                <p:nvPr/>
              </p:nvSpPr>
              <p:spPr bwMode="auto">
                <a:xfrm>
                  <a:off x="91" y="554"/>
                  <a:ext cx="264" cy="169"/>
                </a:xfrm>
                <a:custGeom>
                  <a:gdLst>
                    <a:gd name="T0" fmla="*/ 4 w 264"/>
                    <a:gd name="T1" fmla="*/ 0 h 168"/>
                    <a:gd name="T2" fmla="*/ 16 w 264"/>
                    <a:gd name="T3" fmla="*/ 96 h 168"/>
                    <a:gd name="T4" fmla="*/ 172 w 264"/>
                    <a:gd name="T5" fmla="*/ 168 h 168"/>
                    <a:gd name="T6" fmla="*/ 208 w 264"/>
                    <a:gd name="T7" fmla="*/ 108 h 16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64"/>
                    <a:gd name="T13" fmla="*/ 0 h 168"/>
                    <a:gd name="T14" fmla="*/ 264 w 264"/>
                    <a:gd name="T15" fmla="*/ 168 h 168"/>
                  </a:gdLst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64" h="168">
                      <a:moveTo>
                        <a:pt x="4" y="0"/>
                      </a:moveTo>
                      <a:cubicBezTo>
                        <a:pt x="8" y="32"/>
                        <a:pt x="0" y="68"/>
                        <a:pt x="16" y="96"/>
                      </a:cubicBezTo>
                      <a:cubicBezTo>
                        <a:pt x="42" y="141"/>
                        <a:pt x="127" y="157"/>
                        <a:pt x="172" y="168"/>
                      </a:cubicBezTo>
                      <a:cubicBezTo>
                        <a:pt x="231" y="156"/>
                        <a:pt x="264" y="164"/>
                        <a:pt x="208" y="108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6432" name="未知"/>
                <p:cNvSpPr/>
                <p:nvPr/>
              </p:nvSpPr>
              <p:spPr bwMode="auto">
                <a:xfrm>
                  <a:off x="323" y="662"/>
                  <a:ext cx="418" cy="65"/>
                </a:xfrm>
                <a:custGeom>
                  <a:gdLst>
                    <a:gd name="T0" fmla="*/ 0 w 420"/>
                    <a:gd name="T1" fmla="*/ 36 h 65"/>
                    <a:gd name="T2" fmla="*/ 420 w 420"/>
                    <a:gd name="T3" fmla="*/ 0 h 65"/>
                    <a:gd name="T4" fmla="*/ 0 60000 65536"/>
                    <a:gd name="T5" fmla="*/ 0 60000 65536"/>
                    <a:gd name="T6" fmla="*/ 0 w 420"/>
                    <a:gd name="T7" fmla="*/ 0 h 65"/>
                    <a:gd name="T8" fmla="*/ 420 w 420"/>
                    <a:gd name="T9" fmla="*/ 65 h 65"/>
                  </a:gdLst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420" h="65">
                      <a:moveTo>
                        <a:pt x="0" y="36"/>
                      </a:moveTo>
                      <a:cubicBezTo>
                        <a:pt x="141" y="56"/>
                        <a:pt x="290" y="65"/>
                        <a:pt x="420" y="0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6433" name="未知"/>
                <p:cNvSpPr/>
                <p:nvPr/>
              </p:nvSpPr>
              <p:spPr bwMode="auto">
                <a:xfrm>
                  <a:off x="0" y="24"/>
                  <a:ext cx="533" cy="409"/>
                </a:xfrm>
                <a:custGeom>
                  <a:gdLst>
                    <a:gd name="T0" fmla="*/ 41 w 533"/>
                    <a:gd name="T1" fmla="*/ 0 h 408"/>
                    <a:gd name="T2" fmla="*/ 5 w 533"/>
                    <a:gd name="T3" fmla="*/ 24 h 408"/>
                    <a:gd name="T4" fmla="*/ 41 w 533"/>
                    <a:gd name="T5" fmla="*/ 96 h 408"/>
                    <a:gd name="T6" fmla="*/ 257 w 533"/>
                    <a:gd name="T7" fmla="*/ 216 h 408"/>
                    <a:gd name="T8" fmla="*/ 305 w 533"/>
                    <a:gd name="T9" fmla="*/ 264 h 408"/>
                    <a:gd name="T10" fmla="*/ 329 w 533"/>
                    <a:gd name="T11" fmla="*/ 300 h 408"/>
                    <a:gd name="T12" fmla="*/ 401 w 533"/>
                    <a:gd name="T13" fmla="*/ 324 h 408"/>
                    <a:gd name="T14" fmla="*/ 533 w 533"/>
                    <a:gd name="T15" fmla="*/ 408 h 40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33"/>
                    <a:gd name="T25" fmla="*/ 0 h 408"/>
                    <a:gd name="T26" fmla="*/ 533 w 533"/>
                    <a:gd name="T27" fmla="*/ 408 h 408"/>
                  </a:gdLst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33" h="408">
                      <a:moveTo>
                        <a:pt x="41" y="0"/>
                      </a:moveTo>
                      <a:cubicBezTo>
                        <a:pt x="29" y="8"/>
                        <a:pt x="10" y="11"/>
                        <a:pt x="5" y="24"/>
                      </a:cubicBezTo>
                      <a:cubicBezTo>
                        <a:pt x="0" y="37"/>
                        <a:pt x="35" y="91"/>
                        <a:pt x="41" y="96"/>
                      </a:cubicBezTo>
                      <a:cubicBezTo>
                        <a:pt x="113" y="159"/>
                        <a:pt x="183" y="167"/>
                        <a:pt x="257" y="216"/>
                      </a:cubicBezTo>
                      <a:cubicBezTo>
                        <a:pt x="283" y="295"/>
                        <a:pt x="247" y="217"/>
                        <a:pt x="305" y="264"/>
                      </a:cubicBezTo>
                      <a:cubicBezTo>
                        <a:pt x="316" y="273"/>
                        <a:pt x="317" y="292"/>
                        <a:pt x="329" y="300"/>
                      </a:cubicBezTo>
                      <a:cubicBezTo>
                        <a:pt x="350" y="313"/>
                        <a:pt x="401" y="324"/>
                        <a:pt x="401" y="324"/>
                      </a:cubicBezTo>
                      <a:cubicBezTo>
                        <a:pt x="445" y="390"/>
                        <a:pt x="469" y="376"/>
                        <a:pt x="533" y="408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6434" name="未知"/>
                <p:cNvSpPr/>
                <p:nvPr/>
              </p:nvSpPr>
              <p:spPr bwMode="auto">
                <a:xfrm>
                  <a:off x="4" y="0"/>
                  <a:ext cx="457" cy="204"/>
                </a:xfrm>
                <a:custGeom>
                  <a:gdLst>
                    <a:gd name="T0" fmla="*/ 0 w 456"/>
                    <a:gd name="T1" fmla="*/ 60 h 204"/>
                    <a:gd name="T2" fmla="*/ 96 w 456"/>
                    <a:gd name="T3" fmla="*/ 0 h 204"/>
                    <a:gd name="T4" fmla="*/ 180 w 456"/>
                    <a:gd name="T5" fmla="*/ 24 h 204"/>
                    <a:gd name="T6" fmla="*/ 252 w 456"/>
                    <a:gd name="T7" fmla="*/ 72 h 204"/>
                    <a:gd name="T8" fmla="*/ 288 w 456"/>
                    <a:gd name="T9" fmla="*/ 84 h 204"/>
                    <a:gd name="T10" fmla="*/ 360 w 456"/>
                    <a:gd name="T11" fmla="*/ 132 h 204"/>
                    <a:gd name="T12" fmla="*/ 432 w 456"/>
                    <a:gd name="T13" fmla="*/ 156 h 204"/>
                    <a:gd name="T14" fmla="*/ 456 w 456"/>
                    <a:gd name="T15" fmla="*/ 204 h 20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56"/>
                    <a:gd name="T25" fmla="*/ 0 h 204"/>
                    <a:gd name="T26" fmla="*/ 456 w 456"/>
                    <a:gd name="T27" fmla="*/ 204 h 204"/>
                  </a:gdLst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56" h="204">
                      <a:moveTo>
                        <a:pt x="0" y="60"/>
                      </a:moveTo>
                      <a:cubicBezTo>
                        <a:pt x="60" y="40"/>
                        <a:pt x="36" y="20"/>
                        <a:pt x="96" y="0"/>
                      </a:cubicBezTo>
                      <a:cubicBezTo>
                        <a:pt x="124" y="9"/>
                        <a:pt x="154" y="11"/>
                        <a:pt x="180" y="24"/>
                      </a:cubicBezTo>
                      <a:cubicBezTo>
                        <a:pt x="206" y="37"/>
                        <a:pt x="228" y="56"/>
                        <a:pt x="252" y="72"/>
                      </a:cubicBezTo>
                      <a:cubicBezTo>
                        <a:pt x="263" y="79"/>
                        <a:pt x="277" y="78"/>
                        <a:pt x="288" y="84"/>
                      </a:cubicBezTo>
                      <a:cubicBezTo>
                        <a:pt x="313" y="98"/>
                        <a:pt x="333" y="123"/>
                        <a:pt x="360" y="132"/>
                      </a:cubicBezTo>
                      <a:cubicBezTo>
                        <a:pt x="384" y="140"/>
                        <a:pt x="432" y="156"/>
                        <a:pt x="432" y="156"/>
                      </a:cubicBezTo>
                      <a:cubicBezTo>
                        <a:pt x="446" y="197"/>
                        <a:pt x="435" y="183"/>
                        <a:pt x="456" y="204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6435" name="未知"/>
                <p:cNvSpPr/>
                <p:nvPr/>
              </p:nvSpPr>
              <p:spPr bwMode="auto">
                <a:xfrm>
                  <a:off x="52" y="13"/>
                  <a:ext cx="145" cy="72"/>
                </a:xfrm>
                <a:custGeom>
                  <a:gdLst>
                    <a:gd name="T0" fmla="*/ 0 w 144"/>
                    <a:gd name="T1" fmla="*/ 0 h 72"/>
                    <a:gd name="T2" fmla="*/ 84 w 144"/>
                    <a:gd name="T3" fmla="*/ 72 h 72"/>
                    <a:gd name="T4" fmla="*/ 144 w 144"/>
                    <a:gd name="T5" fmla="*/ 48 h 72"/>
                    <a:gd name="T6" fmla="*/ 0 60000 65536"/>
                    <a:gd name="T7" fmla="*/ 0 60000 65536"/>
                    <a:gd name="T8" fmla="*/ 0 60000 65536"/>
                    <a:gd name="T9" fmla="*/ 0 w 144"/>
                    <a:gd name="T10" fmla="*/ 0 h 72"/>
                    <a:gd name="T11" fmla="*/ 144 w 144"/>
                    <a:gd name="T12" fmla="*/ 72 h 72"/>
                  </a:gdLst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44" h="72">
                      <a:moveTo>
                        <a:pt x="0" y="0"/>
                      </a:moveTo>
                      <a:cubicBezTo>
                        <a:pt x="18" y="54"/>
                        <a:pt x="32" y="55"/>
                        <a:pt x="84" y="72"/>
                      </a:cubicBezTo>
                      <a:cubicBezTo>
                        <a:pt x="128" y="57"/>
                        <a:pt x="109" y="66"/>
                        <a:pt x="144" y="48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6436" name="未知"/>
                <p:cNvSpPr/>
                <p:nvPr/>
              </p:nvSpPr>
              <p:spPr bwMode="auto">
                <a:xfrm>
                  <a:off x="317" y="76"/>
                  <a:ext cx="577" cy="353"/>
                </a:xfrm>
                <a:custGeom>
                  <a:gdLst>
                    <a:gd name="T0" fmla="*/ 0 w 508"/>
                    <a:gd name="T1" fmla="*/ 12 h 232"/>
                    <a:gd name="T2" fmla="*/ 300 w 508"/>
                    <a:gd name="T3" fmla="*/ 67 h 232"/>
                    <a:gd name="T4" fmla="*/ 423 w 508"/>
                    <a:gd name="T5" fmla="*/ 177 h 232"/>
                    <a:gd name="T6" fmla="*/ 463 w 508"/>
                    <a:gd name="T7" fmla="*/ 213 h 232"/>
                    <a:gd name="T8" fmla="*/ 504 w 508"/>
                    <a:gd name="T9" fmla="*/ 250 h 232"/>
                    <a:gd name="T10" fmla="*/ 532 w 508"/>
                    <a:gd name="T11" fmla="*/ 304 h 232"/>
                    <a:gd name="T12" fmla="*/ 572 w 508"/>
                    <a:gd name="T13" fmla="*/ 341 h 23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08"/>
                    <a:gd name="T22" fmla="*/ 0 h 232"/>
                    <a:gd name="T23" fmla="*/ 508 w 508"/>
                    <a:gd name="T24" fmla="*/ 232 h 232"/>
                  </a:gdLst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08" h="231">
                      <a:moveTo>
                        <a:pt x="0" y="8"/>
                      </a:moveTo>
                      <a:cubicBezTo>
                        <a:pt x="217" y="22"/>
                        <a:pt x="131" y="0"/>
                        <a:pt x="264" y="44"/>
                      </a:cubicBezTo>
                      <a:cubicBezTo>
                        <a:pt x="264" y="44"/>
                        <a:pt x="354" y="104"/>
                        <a:pt x="372" y="116"/>
                      </a:cubicBezTo>
                      <a:cubicBezTo>
                        <a:pt x="384" y="124"/>
                        <a:pt x="396" y="132"/>
                        <a:pt x="408" y="140"/>
                      </a:cubicBezTo>
                      <a:cubicBezTo>
                        <a:pt x="420" y="148"/>
                        <a:pt x="444" y="164"/>
                        <a:pt x="444" y="164"/>
                      </a:cubicBezTo>
                      <a:cubicBezTo>
                        <a:pt x="452" y="176"/>
                        <a:pt x="457" y="191"/>
                        <a:pt x="468" y="200"/>
                      </a:cubicBezTo>
                      <a:cubicBezTo>
                        <a:pt x="508" y="232"/>
                        <a:pt x="504" y="193"/>
                        <a:pt x="504" y="224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华文楷体" panose="02010600040101010101" pitchFamily="2" charset="-122"/>
                    <a:ea typeface="华文楷体" panose="0201060004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2" name="未知"/>
              <p:cNvSpPr/>
              <p:nvPr/>
            </p:nvSpPr>
            <p:spPr bwMode="auto">
              <a:xfrm>
                <a:off x="270" y="476"/>
                <a:ext cx="48" cy="59"/>
              </a:xfrm>
              <a:custGeom>
                <a:gdLst>
                  <a:gd name="T0" fmla="*/ 48 w 48"/>
                  <a:gd name="T1" fmla="*/ 0 h 60"/>
                  <a:gd name="T2" fmla="*/ 0 w 48"/>
                  <a:gd name="T3" fmla="*/ 60 h 60"/>
                  <a:gd name="T4" fmla="*/ 0 60000 65536"/>
                  <a:gd name="T5" fmla="*/ 0 60000 65536"/>
                  <a:gd name="T6" fmla="*/ 0 w 48"/>
                  <a:gd name="T7" fmla="*/ 0 h 60"/>
                  <a:gd name="T8" fmla="*/ 48 w 48"/>
                  <a:gd name="T9" fmla="*/ 60 h 60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8" h="60">
                    <a:moveTo>
                      <a:pt x="48" y="0"/>
                    </a:moveTo>
                    <a:cubicBezTo>
                      <a:pt x="10" y="13"/>
                      <a:pt x="0" y="17"/>
                      <a:pt x="0" y="60"/>
                    </a:cubicBezTo>
                  </a:path>
                </a:pathLst>
              </a:custGeom>
              <a:noFill/>
              <a:ln w="9525" cmpd="sng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endParaRPr>
              </a:p>
            </p:txBody>
          </p:sp>
          <p:sp>
            <p:nvSpPr>
              <p:cNvPr id="16425" name="未知"/>
              <p:cNvSpPr/>
              <p:nvPr/>
            </p:nvSpPr>
            <p:spPr bwMode="auto">
              <a:xfrm>
                <a:off x="246" y="571"/>
                <a:ext cx="48" cy="60"/>
              </a:xfrm>
              <a:custGeom>
                <a:gdLst>
                  <a:gd name="T0" fmla="*/ 48 w 48"/>
                  <a:gd name="T1" fmla="*/ 0 h 60"/>
                  <a:gd name="T2" fmla="*/ 0 w 48"/>
                  <a:gd name="T3" fmla="*/ 60 h 60"/>
                  <a:gd name="T4" fmla="*/ 0 60000 65536"/>
                  <a:gd name="T5" fmla="*/ 0 60000 65536"/>
                  <a:gd name="T6" fmla="*/ 0 w 48"/>
                  <a:gd name="T7" fmla="*/ 0 h 60"/>
                  <a:gd name="T8" fmla="*/ 48 w 48"/>
                  <a:gd name="T9" fmla="*/ 60 h 60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8" h="60">
                    <a:moveTo>
                      <a:pt x="48" y="0"/>
                    </a:moveTo>
                    <a:cubicBezTo>
                      <a:pt x="10" y="13"/>
                      <a:pt x="0" y="17"/>
                      <a:pt x="0" y="60"/>
                    </a:cubicBezTo>
                  </a:path>
                </a:pathLst>
              </a:custGeom>
              <a:noFill/>
              <a:ln w="9525" cmpd="sng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endParaRPr>
              </a:p>
            </p:txBody>
          </p:sp>
          <p:sp>
            <p:nvSpPr>
              <p:cNvPr id="16426" name="未知"/>
              <p:cNvSpPr/>
              <p:nvPr/>
            </p:nvSpPr>
            <p:spPr bwMode="auto">
              <a:xfrm>
                <a:off x="246" y="655"/>
                <a:ext cx="48" cy="59"/>
              </a:xfrm>
              <a:custGeom>
                <a:gdLst>
                  <a:gd name="T0" fmla="*/ 48 w 48"/>
                  <a:gd name="T1" fmla="*/ 0 h 60"/>
                  <a:gd name="T2" fmla="*/ 12 w 48"/>
                  <a:gd name="T3" fmla="*/ 24 h 60"/>
                  <a:gd name="T4" fmla="*/ 0 w 48"/>
                  <a:gd name="T5" fmla="*/ 60 h 60"/>
                  <a:gd name="T6" fmla="*/ 0 60000 65536"/>
                  <a:gd name="T7" fmla="*/ 0 60000 65536"/>
                  <a:gd name="T8" fmla="*/ 0 60000 65536"/>
                  <a:gd name="T9" fmla="*/ 0 w 48"/>
                  <a:gd name="T10" fmla="*/ 0 h 60"/>
                  <a:gd name="T11" fmla="*/ 48 w 48"/>
                  <a:gd name="T12" fmla="*/ 60 h 60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8" h="60">
                    <a:moveTo>
                      <a:pt x="48" y="0"/>
                    </a:moveTo>
                    <a:cubicBezTo>
                      <a:pt x="36" y="8"/>
                      <a:pt x="21" y="13"/>
                      <a:pt x="12" y="24"/>
                    </a:cubicBezTo>
                    <a:cubicBezTo>
                      <a:pt x="4" y="34"/>
                      <a:pt x="0" y="60"/>
                      <a:pt x="0" y="60"/>
                    </a:cubicBezTo>
                  </a:path>
                </a:pathLst>
              </a:custGeom>
              <a:noFill/>
              <a:ln w="9525" cmpd="sng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endParaRPr>
              </a:p>
            </p:txBody>
          </p:sp>
          <p:sp>
            <p:nvSpPr>
              <p:cNvPr id="16427" name="未知"/>
              <p:cNvSpPr/>
              <p:nvPr/>
            </p:nvSpPr>
            <p:spPr bwMode="auto">
              <a:xfrm>
                <a:off x="222" y="358"/>
                <a:ext cx="84" cy="33"/>
              </a:xfrm>
              <a:custGeom>
                <a:gdLst>
                  <a:gd name="T0" fmla="*/ 0 w 84"/>
                  <a:gd name="T1" fmla="*/ 33 h 33"/>
                  <a:gd name="T2" fmla="*/ 84 w 84"/>
                  <a:gd name="T3" fmla="*/ 9 h 33"/>
                  <a:gd name="T4" fmla="*/ 0 60000 65536"/>
                  <a:gd name="T5" fmla="*/ 0 60000 65536"/>
                  <a:gd name="T6" fmla="*/ 0 w 84"/>
                  <a:gd name="T7" fmla="*/ 0 h 33"/>
                  <a:gd name="T8" fmla="*/ 84 w 84"/>
                  <a:gd name="T9" fmla="*/ 33 h 33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4" h="33">
                    <a:moveTo>
                      <a:pt x="0" y="33"/>
                    </a:moveTo>
                    <a:cubicBezTo>
                      <a:pt x="49" y="0"/>
                      <a:pt x="22" y="9"/>
                      <a:pt x="84" y="9"/>
                    </a:cubicBezTo>
                  </a:path>
                </a:pathLst>
              </a:custGeom>
              <a:noFill/>
              <a:ln w="9525" cmpd="sng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+mn-cs"/>
                </a:endParaRPr>
              </a:p>
            </p:txBody>
          </p:sp>
        </p:grpSp>
        <p:sp>
          <p:nvSpPr>
            <p:cNvPr id="16421" name="Oval 55"/>
            <p:cNvSpPr>
              <a:spLocks noChangeArrowheads="1"/>
            </p:cNvSpPr>
            <p:nvPr/>
          </p:nvSpPr>
          <p:spPr bwMode="auto">
            <a:xfrm>
              <a:off x="182" y="399"/>
              <a:ext cx="61" cy="200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  <p:sp>
          <p:nvSpPr>
            <p:cNvPr id="16422" name="AutoShape 56"/>
            <p:cNvSpPr>
              <a:spLocks noChangeArrowheads="1"/>
            </p:cNvSpPr>
            <p:nvPr/>
          </p:nvSpPr>
          <p:spPr bwMode="auto">
            <a:xfrm rot="10800000">
              <a:off x="0" y="484"/>
              <a:ext cx="182" cy="29"/>
            </a:xfrm>
            <a:prstGeom prst="homePlate">
              <a:avLst>
                <a:gd name="adj" fmla="val 156897"/>
              </a:avLst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endParaRPr>
            </a:p>
          </p:txBody>
        </p:sp>
      </p:grpSp>
      <p:sp>
        <p:nvSpPr>
          <p:cNvPr id="35897" name="Line 57"/>
          <p:cNvSpPr>
            <a:spLocks noChangeShapeType="1"/>
          </p:cNvSpPr>
          <p:nvPr/>
        </p:nvSpPr>
        <p:spPr bwMode="auto">
          <a:xfrm flipH="1">
            <a:off x="6607176" y="3194520"/>
            <a:ext cx="879475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5924" name="Text Box 84"/>
          <p:cNvSpPr txBox="1"/>
          <p:nvPr/>
        </p:nvSpPr>
        <p:spPr>
          <a:xfrm>
            <a:off x="6699250" y="4430539"/>
            <a:ext cx="1239520" cy="369212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800" b="1" u="sng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F</a:t>
            </a:r>
            <a:r>
              <a:rPr lang="zh-CN" altLang="en-US" sz="1800" b="1" u="sng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与</a:t>
            </a:r>
            <a:r>
              <a:rPr lang="en-US" altLang="zh-CN" sz="1800" b="1" u="sng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G</a:t>
            </a:r>
            <a:r>
              <a:rPr lang="zh-CN" altLang="en-US" sz="1800" b="1" u="sng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无关</a:t>
            </a:r>
            <a:endParaRPr lang="zh-CN" altLang="en-US" sz="1800" b="1" u="sng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  <p:sp>
        <p:nvSpPr>
          <p:cNvPr id="35898" name="Text Box 58"/>
          <p:cNvSpPr txBox="1"/>
          <p:nvPr/>
        </p:nvSpPr>
        <p:spPr>
          <a:xfrm>
            <a:off x="6261101" y="2894492"/>
            <a:ext cx="473075" cy="369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F</a:t>
            </a:r>
            <a:endParaRPr lang="en-US" altLang="zh-CN" sz="1800">
              <a:solidFill>
                <a:srgbClr val="FF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5" name="Group 79"/>
          <p:cNvGrpSpPr/>
          <p:nvPr/>
        </p:nvGrpSpPr>
        <p:grpSpPr>
          <a:xfrm>
            <a:off x="7124384" y="3136390"/>
            <a:ext cx="361951" cy="728875"/>
            <a:chExt cx="228" cy="458"/>
          </a:xfrm>
        </p:grpSpPr>
        <p:sp>
          <p:nvSpPr>
            <p:cNvPr id="16405" name="Line 80"/>
            <p:cNvSpPr>
              <a:spLocks noChangeShapeType="1"/>
            </p:cNvSpPr>
            <p:nvPr/>
          </p:nvSpPr>
          <p:spPr bwMode="auto">
            <a:xfrm flipH="1">
              <a:off x="227" y="0"/>
              <a:ext cx="0" cy="272"/>
            </a:xfrm>
            <a:prstGeom prst="line">
              <a:avLst/>
            </a:prstGeom>
            <a:noFill/>
            <a:ln w="31750">
              <a:solidFill>
                <a:srgbClr val="0000FF"/>
              </a:solidFill>
              <a:round/>
              <a:tailEnd type="triangl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1289" name="Text Box 81"/>
            <p:cNvSpPr txBox="1"/>
            <p:nvPr/>
          </p:nvSpPr>
          <p:spPr>
            <a:xfrm>
              <a:off x="0" y="226"/>
              <a:ext cx="228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1">
                  <a:solidFill>
                    <a:srgbClr val="1C08B2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G</a:t>
              </a:r>
              <a:endParaRPr lang="en-US" altLang="zh-CN" sz="1800" b="1">
                <a:solidFill>
                  <a:srgbClr val="1C08B2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500"/>
                                        <p:tgtEl>
                                          <p:spTgt spid="35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1" dur="5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35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6" dur="500"/>
                                        <p:tgtEl>
                                          <p:spTgt spid="35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3" dur="500"/>
                                        <p:tgtEl>
                                          <p:spTgt spid="35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0" dur="500"/>
                                        <p:tgtEl>
                                          <p:spTgt spid="35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1" grpId="0"/>
      <p:bldP spid="35922" grpId="0"/>
      <p:bldP spid="35923" grpId="0"/>
      <p:bldP spid="35910" grpId="0"/>
      <p:bldP spid="35915" grpId="0"/>
      <p:bldP spid="35862" grpId="0"/>
      <p:bldP spid="35924" grpId="0"/>
      <p:bldP spid="358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009265" y="663575"/>
            <a:ext cx="2318385" cy="398780"/>
          </a:xfrm>
          <a:prstGeom prst="rect">
            <a:avLst/>
          </a:prstGeom>
          <a:gradFill>
            <a:gsLst>
              <a:gs pos="100000">
                <a:srgbClr val="E37E82"/>
              </a:gs>
              <a:gs pos="0">
                <a:srgbClr val="FFC4C1"/>
              </a:gs>
            </a:gsLst>
            <a:lin scaled="1"/>
          </a:gradFill>
          <a:ln w="9525">
            <a:solidFill>
              <a:srgbClr val="EF0FBD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2000" b="1" kern="1200" cap="none" spc="0" normalizeH="0" baseline="0" noProof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压力与重力的区别</a:t>
            </a:r>
            <a:endParaRPr kumimoji="0" lang="zh-CN" altLang="en-US" sz="2000" b="1" kern="1200" cap="none" spc="0" normalizeH="0" baseline="0" noProof="0"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551815" y="1332708"/>
            <a:ext cx="6974840" cy="369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1800" b="1" kern="1200" cap="none" spc="0" normalizeH="0" baseline="0" noProof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（</a:t>
            </a:r>
            <a:r>
              <a:rPr kumimoji="0" lang="en-US" altLang="zh-CN" sz="1800" b="1" kern="1200" cap="none" spc="0" normalizeH="0" baseline="0" noProof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1</a:t>
            </a:r>
            <a:r>
              <a:rPr kumimoji="0" lang="zh-CN" altLang="en-US" sz="1800" b="1" kern="1200" cap="none" spc="0" normalizeH="0" baseline="0" noProof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）压力不是重力，压力可以由重力产生，也可以由其他力产生。 </a:t>
            </a:r>
            <a:endParaRPr kumimoji="0" lang="zh-CN" altLang="en-US" sz="1800" b="1" kern="1200" cap="none" spc="0" normalizeH="0" baseline="0" noProof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551816" y="1787692"/>
            <a:ext cx="8230235" cy="9243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1800" b="1" kern="1200" cap="none" spc="0" normalizeH="0" baseline="0" noProof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（</a:t>
            </a:r>
            <a:r>
              <a:rPr kumimoji="0" lang="zh-CN" altLang="zh-CN" sz="1800" b="1" kern="1200" cap="none" spc="0" normalizeH="0" baseline="0" noProof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2</a:t>
            </a:r>
            <a:r>
              <a:rPr kumimoji="0" lang="zh-CN" altLang="en-US" sz="1800" b="1" kern="1200" cap="none" spc="0" normalizeH="0" baseline="0" noProof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）一般压力不等于重力</a:t>
            </a:r>
            <a:r>
              <a:rPr kumimoji="0" lang="zh-CN" altLang="zh-CN" sz="1800" b="1" kern="1200" cap="none" spc="0" normalizeH="0" baseline="0" noProof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.</a:t>
            </a:r>
            <a:r>
              <a:rPr kumimoji="0" lang="zh-CN" altLang="en-US" sz="1800" b="1" kern="1200" cap="none" spc="0" normalizeH="0" baseline="0" noProof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只有当物体放在水平面时，物体对水平面的压力数值上等于物重 即 </a:t>
            </a:r>
            <a:r>
              <a:rPr lang="en-US" altLang="zh-CN" sz="1800" b="1" kern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</a:t>
            </a:r>
            <a:r>
              <a:rPr lang="zh-CN" altLang="en-US" sz="1800" b="1" kern="120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压</a:t>
            </a:r>
            <a:r>
              <a:rPr lang="zh-CN" altLang="en-US" sz="1800" b="1" kern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800" b="1" kern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 G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marR="0" defTabSz="914400">
              <a:buClrTx/>
              <a:buSzTx/>
              <a:defRPr/>
            </a:pPr>
            <a:r>
              <a:rPr kumimoji="0" lang="zh-CN" altLang="en-US" sz="1800" b="1" kern="1200" cap="none" spc="0" normalizeH="0" baseline="0" noProof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         </a:t>
            </a:r>
            <a:endParaRPr kumimoji="0" lang="zh-CN" altLang="en-US" sz="1800" b="1" kern="1200" cap="none" spc="0" normalizeH="0" baseline="0" noProof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  <p:sp>
        <p:nvSpPr>
          <p:cNvPr id="8194" name="矩形 8193"/>
          <p:cNvSpPr/>
          <p:nvPr/>
        </p:nvSpPr>
        <p:spPr>
          <a:xfrm>
            <a:off x="551815" y="2711768"/>
            <a:ext cx="8424863" cy="1751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b="1" noProof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压力与重力的比较：</a:t>
            </a:r>
            <a:endParaRPr lang="zh-CN" altLang="en-US" sz="1800" b="1" noProof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800" b="1" noProof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①定义不同                  ⑤物理符号不同</a:t>
            </a:r>
            <a:endParaRPr lang="zh-CN" altLang="en-US" sz="1800" b="1" noProof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800" b="1" noProof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②施物不同                  ⑥产生原因不同</a:t>
            </a:r>
            <a:endParaRPr lang="zh-CN" altLang="en-US" sz="1800" b="1" noProof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800" b="1" noProof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③作用点不同：          ⑦单位相同</a:t>
            </a:r>
            <a:endParaRPr lang="zh-CN" altLang="en-US" sz="1800" b="1" noProof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800" b="1" noProof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④方向不一定相同       ⑧都有力的三要素</a:t>
            </a:r>
            <a:endParaRPr lang="zh-CN" altLang="en-US" sz="1800" b="1" noProof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174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3" name="Picture 2" descr="9-图片-08压力效果的体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7369" y="391121"/>
            <a:ext cx="3204409" cy="266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3" descr="9-图片-09压力效果的体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01" y="372072"/>
            <a:ext cx="3076575" cy="266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1222773" y="3056336"/>
            <a:ext cx="97869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700"/>
              <a:t>思考</a:t>
            </a:r>
            <a:r>
              <a:rPr lang="zh-CN" altLang="en-US" sz="1500"/>
              <a:t>：</a:t>
            </a:r>
            <a:endParaRPr lang="zh-CN" altLang="en-US" sz="1500"/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2201466" y="3037285"/>
            <a:ext cx="5799534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/>
              <a:t>1</a:t>
            </a:r>
            <a:r>
              <a:rPr lang="zh-CN" altLang="en-US" sz="2400" b="1"/>
              <a:t>、两手指受到的力是否相等？手指感觉为何不同？气球的形变为什么明显不同？</a:t>
            </a:r>
            <a:endParaRPr lang="zh-CN" altLang="en-US" sz="2400" b="1"/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2201466" y="3844846"/>
            <a:ext cx="5447109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/>
              <a:t>2</a:t>
            </a:r>
            <a:r>
              <a:rPr lang="zh-CN" altLang="en-US" sz="2400" b="1"/>
              <a:t>、由此猜想：可能影响压力作用效果的因素有哪些？</a:t>
            </a:r>
            <a:endParaRPr lang="zh-CN" altLang="en-US" sz="2400" b="1"/>
          </a:p>
        </p:txBody>
      </p:sp>
      <p:sp>
        <p:nvSpPr>
          <p:cNvPr id="13" name="TextBox 3"/>
          <p:cNvSpPr txBox="1"/>
          <p:nvPr/>
        </p:nvSpPr>
        <p:spPr>
          <a:xfrm>
            <a:off x="134303" y="3750449"/>
            <a:ext cx="1783080" cy="368300"/>
          </a:xfrm>
          <a:prstGeom prst="rect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6350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自己动手试一试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816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REFSHAPE" val="1294844172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D" val="custom20184553_1*a*1"/>
  <p:tag name="KSO_WM_UNIT_INDEX" val="1"/>
  <p:tag name="KSO_WM_UNIT_ISCONTENTSTITLE" val="0"/>
  <p:tag name="KSO_WM_UNIT_LAYERLEVEL" val="1"/>
  <p:tag name="KSO_WM_UNIT_PRESET_TEXT" val="空白演示"/>
  <p:tag name="KSO_WM_UNIT_TYPE" val="a"/>
  <p:tag name="KSO_WM_UNIT_VALUE" val="10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KSO_WM_SPECIAL_SOURCE" val="bdnull"/>
</p:tagLst>
</file>

<file path=ppt/tags/tag42.xml><?xml version="1.0" encoding="utf-8"?>
<p:tagLst xmlns:p="http://schemas.openxmlformats.org/presentationml/2006/main">
  <p:tag name="KSO_WM_SPECIAL_SOURCE" val="bdnull"/>
</p:tagLst>
</file>

<file path=ppt/tags/tag43.xml><?xml version="1.0" encoding="utf-8"?>
<p:tagLst xmlns:p="http://schemas.openxmlformats.org/presentationml/2006/main">
  <p:tag name="KSO_WM_SPECIAL_SOURCE" val="bdnull"/>
</p:tagLst>
</file>

<file path=ppt/tags/tag44.xml><?xml version="1.0" encoding="utf-8"?>
<p:tagLst xmlns:p="http://schemas.openxmlformats.org/presentationml/2006/main">
  <p:tag name="KSO_WM_SPECIAL_SOURCE" val="bdnull"/>
</p:tagLst>
</file>

<file path=ppt/tags/tag45.xml><?xml version="1.0" encoding="utf-8"?>
<p:tagLst xmlns:p="http://schemas.openxmlformats.org/presentationml/2006/main">
  <p:tag name="KSO_WM_SPECIAL_SOURCE" val="bdnull"/>
</p:tagLst>
</file>

<file path=ppt/tags/tag46.xml><?xml version="1.0" encoding="utf-8"?>
<p:tagLst xmlns:p="http://schemas.openxmlformats.org/presentationml/2006/main">
  <p:tag name="KSO_WM_UNIT_PLACING_PICTURE_USER_VIEWPORT" val="{&quot;height&quot;:7470,&quot;width&quot;:16515}"/>
  <p:tag name="REFSHAPE" val="1083246332"/>
</p:tagLst>
</file>

<file path=ppt/tags/tag47.xml><?xml version="1.0" encoding="utf-8"?>
<p:tagLst xmlns:p="http://schemas.openxmlformats.org/presentationml/2006/main">
  <p:tag name="KSO_WM_SPECIAL_SOURCE" val="bdnull"/>
</p:tagLst>
</file>

<file path=ppt/tags/tag4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M_DOC_GUID" val="{11669c01-0432-431a-8bc3-a996847fc118}"/>
</p:tagLst>
</file>

<file path=ppt/tags/tag5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MODEL_TYPE" val="cover"/>
  <p:tag name="KSO_WM_SLIDE_POSITION" val="66*144"/>
  <p:tag name="KSO_WM_SLIDE_SIZE" val="828*343"/>
  <p:tag name="KSO_WM_SLIDE_SUBTYPE" val="pureTxt"/>
  <p:tag name="KSO_WM_SLIDE_TYPE" val="title"/>
  <p:tag name="KSO_WM_SPECIAL_SOURCE" val="bdnull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UNIT_PLACING_PICTURE_USER_VIEWPORT" val="{&quot;height&quot;:3619,&quot;width&quot;:4944}"/>
</p:tagLst>
</file>

<file path=ppt/tags/tag8.xml><?xml version="1.0" encoding="utf-8"?>
<p:tagLst xmlns:p="http://schemas.openxmlformats.org/presentationml/2006/main">
  <p:tag name="KSO_WM_UNIT_PLACING_PICTURE_USER_VIEWPORT" val="{&quot;height&quot;:3786,&quot;width&quot;:3911}"/>
</p:tagLst>
</file>

<file path=ppt/tags/tag9.xml><?xml version="1.0" encoding="utf-8"?>
<p:tagLst xmlns:p="http://schemas.openxmlformats.org/presentationml/2006/main">
  <p:tag name="KSO_WM_UNIT_PLACING_PICTURE_USER_VIEWPORT" val="{&quot;height&quot;:5790.636220472441,&quot;width&quot;:5241.535433070866}"/>
</p:tagLst>
</file>

<file path=ppt/theme/theme1.xml><?xml version="1.0" encoding="utf-8"?>
<a:theme xmlns:r="http://schemas.openxmlformats.org/officeDocument/2006/relationships" xmlns:a="http://schemas.openxmlformats.org/drawingml/2006/main" name="1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resentationFormat>On-screen Show (16:9)</PresentationFormat>
  <Paragraphs>310</Paragraphs>
  <Slides>38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59" baseType="lpstr">
      <vt:lpstr>Arial</vt:lpstr>
      <vt:lpstr>黑体</vt:lpstr>
      <vt:lpstr>微软雅黑</vt:lpstr>
      <vt:lpstr>Impact</vt:lpstr>
      <vt:lpstr>宋体</vt:lpstr>
      <vt:lpstr>Calibri Light</vt:lpstr>
      <vt:lpstr>Calibri</vt:lpstr>
      <vt:lpstr>字魂58号-创中黑</vt:lpstr>
      <vt:lpstr>华文中宋</vt:lpstr>
      <vt:lpstr>楷体</vt:lpstr>
      <vt:lpstr>Wingdings</vt:lpstr>
      <vt:lpstr>Times New Roman</vt:lpstr>
      <vt:lpstr>华文楷体</vt:lpstr>
      <vt:lpstr>华文行楷</vt:lpstr>
      <vt:lpstr>华文宋体</vt:lpstr>
      <vt:lpstr>Mongolian Baiti</vt:lpstr>
      <vt:lpstr>Comic Sans MS</vt:lpstr>
      <vt:lpstr>楷体_GB2312</vt:lpstr>
      <vt:lpstr>隶书</vt:lpstr>
      <vt:lpstr>Helvetica Neue</vt:lpstr>
      <vt:lpstr>1</vt:lpstr>
      <vt:lpstr>压力的作用效果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猜 想：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20.1100</AppVersion>
  <TotalTime>0</TotalTime>
  <Application>Aspose.Slides for Java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2021-01-25T14:51:04Z</cp:lastPrinted>
  <dcterms:created xsi:type="dcterms:W3CDTF">2021-01-25T14:51:04Z</dcterms:created>
  <dcterms:modified xsi:type="dcterms:W3CDTF">2021-01-25T06:51:07Z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